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60" r:id="rId2"/>
    <p:sldId id="258" r:id="rId3"/>
    <p:sldId id="261" r:id="rId4"/>
    <p:sldId id="262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89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259" r:id="rId39"/>
    <p:sldId id="366" r:id="rId40"/>
    <p:sldId id="367" r:id="rId41"/>
    <p:sldId id="370" r:id="rId42"/>
    <p:sldId id="372" r:id="rId43"/>
    <p:sldId id="371" r:id="rId44"/>
    <p:sldId id="373" r:id="rId45"/>
    <p:sldId id="374" r:id="rId46"/>
    <p:sldId id="375" r:id="rId47"/>
    <p:sldId id="377" r:id="rId48"/>
    <p:sldId id="376" r:id="rId49"/>
    <p:sldId id="378" r:id="rId50"/>
    <p:sldId id="379" r:id="rId51"/>
    <p:sldId id="381" r:id="rId52"/>
    <p:sldId id="382" r:id="rId53"/>
    <p:sldId id="383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7" r:id="rId64"/>
    <p:sldId id="396" r:id="rId65"/>
    <p:sldId id="398" r:id="rId66"/>
    <p:sldId id="399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280" r:id="rId86"/>
    <p:sldId id="400" r:id="rId87"/>
    <p:sldId id="340" r:id="rId88"/>
    <p:sldId id="401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27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F42F10-2E12-4A4C-ACB1-8961D1119215}">
          <p14:sldIdLst>
            <p14:sldId id="260"/>
            <p14:sldId id="258"/>
            <p14:sldId id="261"/>
            <p14:sldId id="262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89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제목 없는 구역" id="{BAF6D852-5FD9-2A47-89C9-60C8E36E4DF2}">
          <p14:sldIdLst>
            <p14:sldId id="259"/>
            <p14:sldId id="366"/>
            <p14:sldId id="367"/>
            <p14:sldId id="370"/>
            <p14:sldId id="372"/>
            <p14:sldId id="371"/>
            <p14:sldId id="373"/>
            <p14:sldId id="374"/>
            <p14:sldId id="375"/>
            <p14:sldId id="377"/>
            <p14:sldId id="376"/>
            <p14:sldId id="378"/>
            <p14:sldId id="379"/>
            <p14:sldId id="381"/>
            <p14:sldId id="382"/>
            <p14:sldId id="383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  <p14:sldId id="39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280"/>
            <p14:sldId id="400"/>
            <p14:sldId id="340"/>
            <p14:sldId id="401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7B1"/>
    <a:srgbClr val="393939"/>
    <a:srgbClr val="04396C"/>
    <a:srgbClr val="1E3252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4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A7372-1A54-DD4F-9520-EEEC4DE7B15F}" type="datetimeFigureOut">
              <a:rPr kumimoji="1" lang="ko-Kore-KR" altLang="en-US" smtClean="0"/>
              <a:t>2022. 1. 26.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25865-20E0-814D-AC6D-1389E85A0B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749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A132B-ADA1-074D-8132-CE5E0A0032CB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65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1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5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3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8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9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6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47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66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38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6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54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1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574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C5321823-666F-48DE-B08F-35A80ED03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35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5E01C05B-9C6B-4A66-9F0D-DBB4AC86B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69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83F59DB2-5233-46A4-8930-B813B8141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9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C5082E5B-E37A-48DA-B61C-625D21A2A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83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31A2E0A3-F52B-43DC-9D82-AC6A6CAD5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74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07D88B72-6760-4996-9265-3687FFB17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561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BC77D676-428B-4E8E-B499-55CE1B6E1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16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D4E57E88-0148-4724-AEE3-AF5AD0DE7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5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83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9928CC1C-11A8-431D-8BF2-5DF64931A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8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668AEE4A-7A8E-4616-A9FF-80EB7D752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9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1C85061D-8CF4-4324-8B7B-3F63DB37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72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F34C9C71-E1C4-4170-A066-B99408861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04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182B1210-10E7-4293-9A38-E885A087E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83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098F8-6752-49E0-8C98-9795669D906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8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8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1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06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9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AFA9D-372E-43EC-9311-F6ABF073C0C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7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7.png"/><Relationship Id="rId7" Type="http://schemas.openxmlformats.org/officeDocument/2006/relationships/image" Target="../media/image3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2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hyperlink" Target="http://www.bodnara.co.kr/bbs/article.html?num=6750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730083" y="2676872"/>
            <a:ext cx="2731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5,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bg1"/>
                </a:solidFill>
              </a:rPr>
              <a:t>6</a:t>
            </a:r>
            <a:r>
              <a:rPr lang="ko-KR" altLang="en-US" sz="4800" spc="-300" dirty="0">
                <a:solidFill>
                  <a:schemeClr val="bg1"/>
                </a:solidFill>
              </a:rPr>
              <a:t>장 </a:t>
            </a:r>
            <a:r>
              <a:rPr lang="en-US" altLang="ko-KR" sz="4800" spc="-300" dirty="0">
                <a:solidFill>
                  <a:schemeClr val="bg1"/>
                </a:solidFill>
              </a:rPr>
              <a:t>PPT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02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2022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딥러닝</a:t>
            </a:r>
            <a:r>
              <a:rPr lang="ko-KR" altLang="en-US" sz="1200" dirty="0">
                <a:solidFill>
                  <a:schemeClr val="bg1"/>
                </a:solidFill>
              </a:rPr>
              <a:t> 스터디 </a:t>
            </a:r>
            <a:r>
              <a:rPr lang="en-US" altLang="ko-KR" sz="1200" dirty="0">
                <a:solidFill>
                  <a:schemeClr val="bg1"/>
                </a:solidFill>
              </a:rPr>
              <a:t>B</a:t>
            </a:r>
            <a:r>
              <a:rPr lang="ko-KR" altLang="en-US" sz="1200" dirty="0">
                <a:solidFill>
                  <a:schemeClr val="bg1"/>
                </a:solidFill>
              </a:rPr>
              <a:t>팀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강아지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vs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고양이 데이터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내려받기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DA8C9-ACC9-4D0F-8C1F-1CA7287A37BE}"/>
              </a:ext>
            </a:extLst>
          </p:cNvPr>
          <p:cNvSpPr txBox="1"/>
          <p:nvPr/>
        </p:nvSpPr>
        <p:spPr>
          <a:xfrm>
            <a:off x="517474" y="1914037"/>
            <a:ext cx="417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캐글</a:t>
            </a:r>
            <a:r>
              <a:rPr lang="en-US" altLang="ko-KR" dirty="0"/>
              <a:t>(Kaggle)</a:t>
            </a:r>
            <a:r>
              <a:rPr lang="ko-KR" altLang="en-US" dirty="0"/>
              <a:t>을 사용해서 </a:t>
            </a:r>
            <a:r>
              <a:rPr lang="ko-KR" altLang="en-US" dirty="0" err="1"/>
              <a:t>내려받기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42BF0-2433-426C-B301-75CB2A8578D3}"/>
              </a:ext>
            </a:extLst>
          </p:cNvPr>
          <p:cNvSpPr txBox="1"/>
          <p:nvPr/>
        </p:nvSpPr>
        <p:spPr>
          <a:xfrm>
            <a:off x="330300" y="2876239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훈련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검증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테스트 폴더로 이미지 복사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2E53BD-D9B7-4CBD-93FF-90C95B9696DC}"/>
              </a:ext>
            </a:extLst>
          </p:cNvPr>
          <p:cNvSpPr/>
          <p:nvPr/>
        </p:nvSpPr>
        <p:spPr>
          <a:xfrm>
            <a:off x="122844" y="287304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62F74-05F4-48F6-89AC-C934D09CD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823" r="50823"/>
          <a:stretch/>
        </p:blipFill>
        <p:spPr>
          <a:xfrm>
            <a:off x="-3130312" y="3525610"/>
            <a:ext cx="7277100" cy="1619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004335-3FAA-4B88-ADCD-DF23EE39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8" y="5058894"/>
            <a:ext cx="4457700" cy="1562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B05BC7-C67C-4079-B6DB-C839A3AB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69" y="1284149"/>
            <a:ext cx="4562475" cy="1352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F2AF89-4D4F-4CD2-BF81-DD93C0FB33EB}"/>
              </a:ext>
            </a:extLst>
          </p:cNvPr>
          <p:cNvSpPr txBox="1"/>
          <p:nvPr/>
        </p:nvSpPr>
        <p:spPr>
          <a:xfrm>
            <a:off x="6294220" y="2876460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 복사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592D9-1D1D-43F5-BAEA-C57D80243F86}"/>
              </a:ext>
            </a:extLst>
          </p:cNvPr>
          <p:cNvSpPr/>
          <p:nvPr/>
        </p:nvSpPr>
        <p:spPr>
          <a:xfrm>
            <a:off x="6086764" y="287326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B78E70-F306-4140-80D2-83FD24AB9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630" y="3700309"/>
            <a:ext cx="5523345" cy="25392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E44B7-9706-4713-846E-EA56EC9F226B}"/>
              </a:ext>
            </a:extLst>
          </p:cNvPr>
          <p:cNvSpPr/>
          <p:nvPr/>
        </p:nvSpPr>
        <p:spPr>
          <a:xfrm>
            <a:off x="2368018" y="4024822"/>
            <a:ext cx="1899182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D6909-0855-4E44-BC90-727AF9ED8659}"/>
              </a:ext>
            </a:extLst>
          </p:cNvPr>
          <p:cNvSpPr/>
          <p:nvPr/>
        </p:nvSpPr>
        <p:spPr>
          <a:xfrm>
            <a:off x="1467978" y="4531961"/>
            <a:ext cx="2799221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5B10B-7A1B-443E-82BC-A254597B3003}"/>
              </a:ext>
            </a:extLst>
          </p:cNvPr>
          <p:cNvSpPr txBox="1"/>
          <p:nvPr/>
        </p:nvSpPr>
        <p:spPr>
          <a:xfrm>
            <a:off x="4233813" y="4060876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원본 데이터셋 압축해제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5B55C-C20A-43AE-9198-91EBF8ECD4C4}"/>
              </a:ext>
            </a:extLst>
          </p:cNvPr>
          <p:cNvSpPr txBox="1"/>
          <p:nvPr/>
        </p:nvSpPr>
        <p:spPr>
          <a:xfrm>
            <a:off x="4224050" y="4555697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소규모 데이터셋을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D2760-9F37-40F2-A3B9-E9DEA4FE11D0}"/>
              </a:ext>
            </a:extLst>
          </p:cNvPr>
          <p:cNvSpPr txBox="1"/>
          <p:nvPr/>
        </p:nvSpPr>
        <p:spPr>
          <a:xfrm>
            <a:off x="4909289" y="5557864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분할을 위한 디렉터리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9C489-F822-47E9-9652-0C70EE7215F0}"/>
              </a:ext>
            </a:extLst>
          </p:cNvPr>
          <p:cNvSpPr txBox="1"/>
          <p:nvPr/>
        </p:nvSpPr>
        <p:spPr>
          <a:xfrm>
            <a:off x="9605818" y="2441960"/>
            <a:ext cx="2015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처음 </a:t>
            </a:r>
            <a:r>
              <a:rPr lang="en-US" altLang="ko-KR" sz="1050" b="1" dirty="0">
                <a:solidFill>
                  <a:srgbClr val="1E3252"/>
                </a:solidFill>
              </a:rPr>
              <a:t>1000</a:t>
            </a:r>
            <a:r>
              <a:rPr lang="ko-KR" altLang="en-US" sz="1050" b="1" dirty="0">
                <a:solidFill>
                  <a:srgbClr val="1E3252"/>
                </a:solidFill>
              </a:rPr>
              <a:t>개의 이미지를 복사</a:t>
            </a:r>
          </a:p>
        </p:txBody>
      </p:sp>
    </p:spTree>
    <p:extLst>
      <p:ext uri="{BB962C8B-B14F-4D97-AF65-F5344CB8AC3E}">
        <p14:creationId xmlns:p14="http://schemas.microsoft.com/office/powerpoint/2010/main" val="181547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90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RNN</a:t>
            </a:r>
            <a:r>
              <a:rPr lang="ko-KR" altLang="en-US" sz="3600" spc="-300" dirty="0">
                <a:solidFill>
                  <a:schemeClr val="bg1"/>
                </a:solidFill>
              </a:rPr>
              <a:t>을 연결하여 긴 시퀀스를 처리하기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DC9E94-4693-461E-86BA-7FC459738453}"/>
              </a:ext>
            </a:extLst>
          </p:cNvPr>
          <p:cNvSpPr txBox="1"/>
          <p:nvPr/>
        </p:nvSpPr>
        <p:spPr>
          <a:xfrm flipH="1">
            <a:off x="0" y="1167631"/>
            <a:ext cx="651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긴 시퀀스를 처리하기 위해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1D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컨브넷과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RNN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결합하기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5657F-68BD-4DBD-A599-46AAD268061E}"/>
              </a:ext>
            </a:extLst>
          </p:cNvPr>
          <p:cNvSpPr txBox="1"/>
          <p:nvPr/>
        </p:nvSpPr>
        <p:spPr>
          <a:xfrm>
            <a:off x="875104" y="676096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온도 예측 문제에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F6E28-6562-4766-A9F8-EB537CB1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" y="1594375"/>
            <a:ext cx="5992061" cy="5182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674B89-F4C3-4399-A4DA-7A9BB61FF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34" y="676096"/>
            <a:ext cx="5334744" cy="3277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BDEAAE-078D-49C2-8AD4-57D2C9D3F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18" y="3916130"/>
            <a:ext cx="4466976" cy="294187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CF64BA-7C55-4553-87DD-A88AD9A6D61C}"/>
              </a:ext>
            </a:extLst>
          </p:cNvPr>
          <p:cNvCxnSpPr>
            <a:cxnSpLocks/>
          </p:cNvCxnSpPr>
          <p:nvPr/>
        </p:nvCxnSpPr>
        <p:spPr>
          <a:xfrm>
            <a:off x="132080" y="2009550"/>
            <a:ext cx="743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53BF7A-DFD2-47FB-840D-3BA5FA5BC914}"/>
              </a:ext>
            </a:extLst>
          </p:cNvPr>
          <p:cNvSpPr/>
          <p:nvPr/>
        </p:nvSpPr>
        <p:spPr>
          <a:xfrm>
            <a:off x="3462379" y="2575798"/>
            <a:ext cx="1660037" cy="2902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30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-&gt; 1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포인트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A2546D0-1352-4EF4-A501-71ACD0ACE2B7}"/>
              </a:ext>
            </a:extLst>
          </p:cNvPr>
          <p:cNvSpPr/>
          <p:nvPr/>
        </p:nvSpPr>
        <p:spPr>
          <a:xfrm rot="5400000">
            <a:off x="4200517" y="2331201"/>
            <a:ext cx="180763" cy="887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CA9365-2D26-4751-AB62-D9930922D49D}"/>
              </a:ext>
            </a:extLst>
          </p:cNvPr>
          <p:cNvSpPr/>
          <p:nvPr/>
        </p:nvSpPr>
        <p:spPr>
          <a:xfrm>
            <a:off x="3443124" y="1937316"/>
            <a:ext cx="1731058" cy="2902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시간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-&gt; 1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포인트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911961-9D59-4E8F-A78C-0BCEBA55D2F3}"/>
              </a:ext>
            </a:extLst>
          </p:cNvPr>
          <p:cNvSpPr/>
          <p:nvPr/>
        </p:nvSpPr>
        <p:spPr>
          <a:xfrm>
            <a:off x="3443124" y="2922847"/>
            <a:ext cx="2837353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결과 시계열 데이터는 </a:t>
            </a:r>
            <a:r>
              <a:rPr lang="en-US" altLang="ko-KR" sz="1200" b="1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배로 </a:t>
            </a:r>
            <a:r>
              <a:rPr lang="ko-KR" alt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길어짐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2640C89-B72B-43FC-B4E3-ED1862B1D046}"/>
              </a:ext>
            </a:extLst>
          </p:cNvPr>
          <p:cNvCxnSpPr>
            <a:cxnSpLocks/>
          </p:cNvCxnSpPr>
          <p:nvPr/>
        </p:nvCxnSpPr>
        <p:spPr>
          <a:xfrm>
            <a:off x="7937032" y="1115234"/>
            <a:ext cx="6476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F124826-552C-49B5-9168-7DB675450E0B}"/>
              </a:ext>
            </a:extLst>
          </p:cNvPr>
          <p:cNvCxnSpPr>
            <a:cxnSpLocks/>
          </p:cNvCxnSpPr>
          <p:nvPr/>
        </p:nvCxnSpPr>
        <p:spPr>
          <a:xfrm>
            <a:off x="7928154" y="1702641"/>
            <a:ext cx="6476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42E2A0-5481-42BC-9AA7-0F6033FBBE7B}"/>
              </a:ext>
            </a:extLst>
          </p:cNvPr>
          <p:cNvSpPr/>
          <p:nvPr/>
        </p:nvSpPr>
        <p:spPr>
          <a:xfrm>
            <a:off x="7937032" y="1730114"/>
            <a:ext cx="436104" cy="140190"/>
          </a:xfrm>
          <a:prstGeom prst="rect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933461" y="2921168"/>
            <a:ext cx="10121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1525757" y="3075056"/>
            <a:ext cx="8948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6.4 </a:t>
            </a:r>
            <a:r>
              <a:rPr lang="ko-KR" altLang="en-US" sz="4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컨브넷을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사용한 시퀀스 처리 정리</a:t>
            </a:r>
          </a:p>
        </p:txBody>
      </p:sp>
    </p:spTree>
    <p:extLst>
      <p:ext uri="{BB962C8B-B14F-4D97-AF65-F5344CB8AC3E}">
        <p14:creationId xmlns:p14="http://schemas.microsoft.com/office/powerpoint/2010/main" val="19673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1D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u="sng" dirty="0">
                <a:solidFill>
                  <a:schemeClr val="tx1"/>
                </a:solidFill>
              </a:rPr>
              <a:t>시간에 따른 패턴을 </a:t>
            </a:r>
            <a:endParaRPr lang="en-US" altLang="ko-KR" sz="2000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u="sng" dirty="0">
                <a:solidFill>
                  <a:schemeClr val="tx1"/>
                </a:solidFill>
              </a:rPr>
              <a:t>잘 처리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u="sng" dirty="0">
                <a:solidFill>
                  <a:schemeClr val="tx1"/>
                </a:solidFill>
              </a:rPr>
              <a:t>일부 문제에 </a:t>
            </a:r>
            <a:r>
              <a:rPr lang="en-US" altLang="ko-KR" sz="2000" u="sng" dirty="0">
                <a:solidFill>
                  <a:schemeClr val="tx1"/>
                </a:solidFill>
              </a:rPr>
              <a:t>RNN</a:t>
            </a:r>
            <a:r>
              <a:rPr lang="ko-KR" altLang="en-US" sz="2000" u="sng" dirty="0">
                <a:solidFill>
                  <a:schemeClr val="tx1"/>
                </a:solidFill>
              </a:rPr>
              <a:t>을 대신할 수 있는</a:t>
            </a:r>
            <a:r>
              <a:rPr lang="en-US" altLang="ko-KR" sz="2000" u="sng" dirty="0">
                <a:solidFill>
                  <a:schemeClr val="tx1"/>
                </a:solidFill>
              </a:rPr>
              <a:t> </a:t>
            </a:r>
            <a:r>
              <a:rPr lang="ko-KR" altLang="en-US" sz="2000" u="sng" dirty="0">
                <a:solidFill>
                  <a:schemeClr val="tx1"/>
                </a:solidFill>
              </a:rPr>
              <a:t>빠른 모델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u="sng" dirty="0">
                <a:solidFill>
                  <a:schemeClr val="tx1"/>
                </a:solidFill>
              </a:rPr>
              <a:t>1D </a:t>
            </a:r>
            <a:r>
              <a:rPr lang="ko-KR" altLang="en-US" sz="2000" u="sng" dirty="0" err="1">
                <a:solidFill>
                  <a:schemeClr val="tx1"/>
                </a:solidFill>
              </a:rPr>
              <a:t>컨브넷</a:t>
            </a:r>
            <a:r>
              <a:rPr lang="ko-KR" altLang="en-US" sz="2000" u="sng" dirty="0">
                <a:solidFill>
                  <a:schemeClr val="tx1"/>
                </a:solidFill>
              </a:rPr>
              <a:t> 구성</a:t>
            </a:r>
            <a:endParaRPr lang="en-US" altLang="ko-KR" sz="2000" u="sng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u="sng" dirty="0">
                <a:solidFill>
                  <a:schemeClr val="tx1"/>
                </a:solidFill>
              </a:rPr>
              <a:t>RNN </a:t>
            </a:r>
            <a:r>
              <a:rPr lang="ko-KR" altLang="en-US" sz="2000" u="sng" dirty="0">
                <a:solidFill>
                  <a:schemeClr val="tx1"/>
                </a:solidFill>
              </a:rPr>
              <a:t>이전의 </a:t>
            </a:r>
            <a:r>
              <a:rPr lang="ko-KR" altLang="en-US" sz="2000" u="sng" dirty="0" err="1">
                <a:solidFill>
                  <a:schemeClr val="tx1"/>
                </a:solidFill>
              </a:rPr>
              <a:t>전처리</a:t>
            </a:r>
            <a:r>
              <a:rPr lang="ko-KR" altLang="en-US" sz="2000" u="sng" dirty="0">
                <a:solidFill>
                  <a:schemeClr val="tx1"/>
                </a:solidFill>
              </a:rPr>
              <a:t> 단계로 사용</a:t>
            </a:r>
            <a:endParaRPr lang="en-US" altLang="ko-KR" sz="2000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olidFill>
                  <a:schemeClr val="tx1"/>
                </a:solidFill>
                <a:sym typeface="Wingdings" panose="05000000000000000000" pitchFamily="2" charset="2"/>
              </a:rPr>
              <a:t>시퀀스 길이를 줄인다</a:t>
            </a:r>
            <a:r>
              <a:rPr lang="en-US" altLang="ko-KR" sz="15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schemeClr val="tx1"/>
                </a:solidFill>
                <a:sym typeface="Wingdings" panose="05000000000000000000" pitchFamily="2" charset="2"/>
              </a:rPr>
              <a:t>RNN</a:t>
            </a:r>
            <a:r>
              <a:rPr lang="ko-KR" altLang="en-US" sz="1500" dirty="0">
                <a:solidFill>
                  <a:schemeClr val="tx1"/>
                </a:solidFill>
                <a:sym typeface="Wingdings" panose="05000000000000000000" pitchFamily="2" charset="2"/>
              </a:rPr>
              <a:t>이 처리할 유용한 표현 추출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28D0F8-73A2-48AA-B0C1-6A440A2729F8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Conv1D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MaxPooling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전역 </a:t>
            </a:r>
            <a:r>
              <a:rPr lang="ko-KR" altLang="en-US" sz="1600" dirty="0" err="1">
                <a:solidFill>
                  <a:schemeClr val="tx1"/>
                </a:solidFill>
              </a:rPr>
              <a:t>풀링</a:t>
            </a:r>
            <a:r>
              <a:rPr lang="ko-KR" altLang="en-US" sz="1600" dirty="0">
                <a:solidFill>
                  <a:schemeClr val="tx1"/>
                </a:solidFill>
              </a:rPr>
              <a:t> 연산</a:t>
            </a:r>
            <a:r>
              <a:rPr lang="en-US" altLang="ko-KR" sz="1600" dirty="0">
                <a:solidFill>
                  <a:schemeClr val="tx1"/>
                </a:solidFill>
              </a:rPr>
              <a:t> or Flatten </a:t>
            </a:r>
            <a:r>
              <a:rPr lang="ko-KR" altLang="en-US" sz="1600" dirty="0">
                <a:solidFill>
                  <a:schemeClr val="tx1"/>
                </a:solidFill>
              </a:rPr>
              <a:t>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677A6-508F-4061-BB18-32E93F13AF96}"/>
              </a:ext>
            </a:extLst>
          </p:cNvPr>
          <p:cNvSpPr txBox="1"/>
          <p:nvPr/>
        </p:nvSpPr>
        <p:spPr>
          <a:xfrm>
            <a:off x="15700" y="191052"/>
            <a:ext cx="8948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bg1"/>
                </a:solidFill>
              </a:rPr>
              <a:t>6.4 </a:t>
            </a:r>
            <a:r>
              <a:rPr lang="ko-KR" altLang="en-US" sz="4000" i="1" dirty="0" err="1">
                <a:solidFill>
                  <a:schemeClr val="bg1"/>
                </a:solidFill>
              </a:rPr>
              <a:t>컨브넷을</a:t>
            </a:r>
            <a:r>
              <a:rPr lang="ko-KR" altLang="en-US" sz="4000" i="1" dirty="0">
                <a:solidFill>
                  <a:schemeClr val="bg1"/>
                </a:solidFill>
              </a:rPr>
              <a:t> 사용한 시퀀스 처리 정리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81AEECD-04A3-4491-875A-63AD2008DDEE}"/>
              </a:ext>
            </a:extLst>
          </p:cNvPr>
          <p:cNvSpPr/>
          <p:nvPr/>
        </p:nvSpPr>
        <p:spPr>
          <a:xfrm rot="5400000">
            <a:off x="9510551" y="3825745"/>
            <a:ext cx="461298" cy="499364"/>
          </a:xfrm>
          <a:prstGeom prst="rightArrow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3975F5-4C5F-4615-99B5-609722AC8D0D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u="sng" dirty="0">
                <a:solidFill>
                  <a:schemeClr val="tx1"/>
                </a:solidFill>
              </a:rPr>
              <a:t>적은 비용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분류를 위한 소규모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만들기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F386C2-2D3E-42E5-8E94-843ED7BA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8090185" cy="4472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44FC5C-AF8D-484C-A479-7C0BFD7D71C2}"/>
              </a:ext>
            </a:extLst>
          </p:cNvPr>
          <p:cNvSpPr txBox="1"/>
          <p:nvPr/>
        </p:nvSpPr>
        <p:spPr>
          <a:xfrm>
            <a:off x="6229059" y="1265614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모델의 훈련 설정하기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C616B0-0EF1-405E-9A10-67F69AC99D62}"/>
              </a:ext>
            </a:extLst>
          </p:cNvPr>
          <p:cNvSpPr/>
          <p:nvPr/>
        </p:nvSpPr>
        <p:spPr>
          <a:xfrm>
            <a:off x="6021603" y="126241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BE0482-1EB2-456E-B8DC-49CE660A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0" y="2367884"/>
            <a:ext cx="8622594" cy="1510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044B3C-72F1-473B-9D39-AE015AD2B338}"/>
              </a:ext>
            </a:extLst>
          </p:cNvPr>
          <p:cNvSpPr/>
          <p:nvPr/>
        </p:nvSpPr>
        <p:spPr>
          <a:xfrm>
            <a:off x="8131509" y="2973196"/>
            <a:ext cx="2046964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9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 읽기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9382F4-828B-4E2E-BD3E-B5B30B71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18" y="1895303"/>
            <a:ext cx="7557430" cy="32332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520146-B98F-4CCE-B0E9-82A226A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2" y="5109800"/>
            <a:ext cx="2547078" cy="1333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4E9984-4BA2-487D-BB7F-644FF25D3B26}"/>
              </a:ext>
            </a:extLst>
          </p:cNvPr>
          <p:cNvSpPr/>
          <p:nvPr/>
        </p:nvSpPr>
        <p:spPr>
          <a:xfrm>
            <a:off x="4781437" y="2435997"/>
            <a:ext cx="3032462" cy="64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C21A6A-4D8E-4F5E-82B7-A4CBD50EF4FA}"/>
              </a:ext>
            </a:extLst>
          </p:cNvPr>
          <p:cNvSpPr/>
          <p:nvPr/>
        </p:nvSpPr>
        <p:spPr>
          <a:xfrm>
            <a:off x="3185720" y="3736522"/>
            <a:ext cx="3032462" cy="29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871288-1D38-4F52-BB74-0C9123A1F447}"/>
              </a:ext>
            </a:extLst>
          </p:cNvPr>
          <p:cNvSpPr/>
          <p:nvPr/>
        </p:nvSpPr>
        <p:spPr>
          <a:xfrm>
            <a:off x="2970567" y="4253390"/>
            <a:ext cx="4637144" cy="29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03D980-75E8-457C-AA69-7F66D071D517}"/>
              </a:ext>
            </a:extLst>
          </p:cNvPr>
          <p:cNvSpPr/>
          <p:nvPr/>
        </p:nvSpPr>
        <p:spPr>
          <a:xfrm>
            <a:off x="2063439" y="3516445"/>
            <a:ext cx="3032462" cy="196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1E575-BD48-4F59-B2FD-6119A56AA166}"/>
              </a:ext>
            </a:extLst>
          </p:cNvPr>
          <p:cNvSpPr txBox="1"/>
          <p:nvPr/>
        </p:nvSpPr>
        <p:spPr>
          <a:xfrm>
            <a:off x="6096000" y="1298781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훈련하기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F915AA-487F-4561-903C-BE324565EAA0}"/>
              </a:ext>
            </a:extLst>
          </p:cNvPr>
          <p:cNvSpPr/>
          <p:nvPr/>
        </p:nvSpPr>
        <p:spPr>
          <a:xfrm>
            <a:off x="5888544" y="129558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AFD12-48C4-4F94-9F4E-2649195C75A7}"/>
              </a:ext>
            </a:extLst>
          </p:cNvPr>
          <p:cNvSpPr txBox="1"/>
          <p:nvPr/>
        </p:nvSpPr>
        <p:spPr>
          <a:xfrm>
            <a:off x="6096000" y="4220238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저장하기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257352-065C-4810-9A1D-A229C729E0FF}"/>
              </a:ext>
            </a:extLst>
          </p:cNvPr>
          <p:cNvSpPr/>
          <p:nvPr/>
        </p:nvSpPr>
        <p:spPr>
          <a:xfrm>
            <a:off x="5888544" y="421703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4558ED-EB4D-46F4-9F55-8111BFC12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67" y="1943281"/>
            <a:ext cx="5114323" cy="20482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6C3D0B-DE14-47B6-9394-FB9FC9DFD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67" y="5022799"/>
            <a:ext cx="4114694" cy="39936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EA017F-4830-4B2D-88AF-7A51B3C4F83E}"/>
              </a:ext>
            </a:extLst>
          </p:cNvPr>
          <p:cNvSpPr/>
          <p:nvPr/>
        </p:nvSpPr>
        <p:spPr>
          <a:xfrm>
            <a:off x="3409152" y="2420328"/>
            <a:ext cx="1372285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EC13A2-28BA-4466-9E80-4B053F019D85}"/>
              </a:ext>
            </a:extLst>
          </p:cNvPr>
          <p:cNvSpPr txBox="1"/>
          <p:nvPr/>
        </p:nvSpPr>
        <p:spPr>
          <a:xfrm>
            <a:off x="4781437" y="2466730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스케일 조정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5D096B-4DA2-442F-9B2D-363776D93A68}"/>
              </a:ext>
            </a:extLst>
          </p:cNvPr>
          <p:cNvSpPr/>
          <p:nvPr/>
        </p:nvSpPr>
        <p:spPr>
          <a:xfrm>
            <a:off x="1137577" y="3709467"/>
            <a:ext cx="1968658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D6CA06-3299-45FA-A5F6-71633EEC5615}"/>
              </a:ext>
            </a:extLst>
          </p:cNvPr>
          <p:cNvSpPr txBox="1"/>
          <p:nvPr/>
        </p:nvSpPr>
        <p:spPr>
          <a:xfrm>
            <a:off x="3106235" y="3737639"/>
            <a:ext cx="1689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E3252"/>
                </a:solidFill>
              </a:rPr>
              <a:t>모든 이미지 크기 바꿈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5B692B-2F64-4FF2-9190-C1658BDE339C}"/>
              </a:ext>
            </a:extLst>
          </p:cNvPr>
          <p:cNvSpPr/>
          <p:nvPr/>
        </p:nvSpPr>
        <p:spPr>
          <a:xfrm>
            <a:off x="1534106" y="6078390"/>
            <a:ext cx="81464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6971E-A362-4915-8A78-6BD2EB08D950}"/>
              </a:ext>
            </a:extLst>
          </p:cNvPr>
          <p:cNvSpPr txBox="1"/>
          <p:nvPr/>
        </p:nvSpPr>
        <p:spPr>
          <a:xfrm>
            <a:off x="2348753" y="6104115"/>
            <a:ext cx="4365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solidFill>
                  <a:srgbClr val="1E3252"/>
                </a:solidFill>
              </a:rPr>
              <a:t>Binary_crossentropy</a:t>
            </a:r>
            <a:r>
              <a:rPr lang="en-US" altLang="ko-KR" sz="1050" b="1" dirty="0">
                <a:solidFill>
                  <a:srgbClr val="1E3252"/>
                </a:solidFill>
              </a:rPr>
              <a:t> </a:t>
            </a:r>
            <a:r>
              <a:rPr lang="ko-KR" altLang="en-US" sz="1050" b="1" dirty="0">
                <a:solidFill>
                  <a:srgbClr val="1E3252"/>
                </a:solidFill>
              </a:rPr>
              <a:t>손실을 사용하기 위해 </a:t>
            </a:r>
            <a:r>
              <a:rPr lang="ko-KR" altLang="en-US" sz="1050" b="1" dirty="0" err="1">
                <a:solidFill>
                  <a:srgbClr val="1E3252"/>
                </a:solidFill>
              </a:rPr>
              <a:t>이진레이블</a:t>
            </a:r>
            <a:r>
              <a:rPr lang="ko-KR" altLang="en-US" sz="1050" b="1" dirty="0">
                <a:solidFill>
                  <a:srgbClr val="1E3252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61150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훈련의 정확도와 손실 그래프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9FC28F-F793-4B83-92B9-D4CA6581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5" y="1828800"/>
            <a:ext cx="4181060" cy="4911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6EEA7E-B366-4A01-8504-E93E2716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8800"/>
            <a:ext cx="526732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A485D-1E17-4C83-9D37-50614F83275E}"/>
              </a:ext>
            </a:extLst>
          </p:cNvPr>
          <p:cNvSpPr txBox="1"/>
          <p:nvPr/>
        </p:nvSpPr>
        <p:spPr>
          <a:xfrm>
            <a:off x="6275294" y="5647765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</a:t>
            </a:r>
            <a:r>
              <a:rPr lang="ko-KR" altLang="en-US" dirty="0"/>
              <a:t>과대 적합</a:t>
            </a:r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556410FC-063F-4900-BC9A-C42FBD6F6F8F}"/>
              </a:ext>
            </a:extLst>
          </p:cNvPr>
          <p:cNvSpPr/>
          <p:nvPr/>
        </p:nvSpPr>
        <p:spPr>
          <a:xfrm>
            <a:off x="6748462" y="3541059"/>
            <a:ext cx="4320987" cy="1228165"/>
          </a:xfrm>
          <a:prstGeom prst="bentArrow">
            <a:avLst>
              <a:gd name="adj1" fmla="val 35072"/>
              <a:gd name="adj2" fmla="val 25000"/>
              <a:gd name="adj3" fmla="val 25000"/>
              <a:gd name="adj4" fmla="val 5808"/>
            </a:avLst>
          </a:prstGeom>
          <a:noFill/>
          <a:ln w="190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증식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FCD08-917F-477F-99C6-EBCDAA82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6318690" cy="3827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AAF6C-6595-43C3-A9BC-C8EE90451E85}"/>
              </a:ext>
            </a:extLst>
          </p:cNvPr>
          <p:cNvSpPr txBox="1"/>
          <p:nvPr/>
        </p:nvSpPr>
        <p:spPr>
          <a:xfrm>
            <a:off x="4145551" y="2551522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스케일 조정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7D29B-A669-4C02-ACC8-845F183128E9}"/>
              </a:ext>
            </a:extLst>
          </p:cNvPr>
          <p:cNvSpPr txBox="1"/>
          <p:nvPr/>
        </p:nvSpPr>
        <p:spPr>
          <a:xfrm>
            <a:off x="4664896" y="3077450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사진을 회전할 범위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96247-2ED6-4930-B291-8CDE91D9FCA3}"/>
              </a:ext>
            </a:extLst>
          </p:cNvPr>
          <p:cNvSpPr txBox="1"/>
          <p:nvPr/>
        </p:nvSpPr>
        <p:spPr>
          <a:xfrm>
            <a:off x="5235737" y="3865967"/>
            <a:ext cx="537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수평과 수직으로 랜덤하게 평행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20214B-9800-49D8-A655-21DD9D7C40D0}"/>
              </a:ext>
            </a:extLst>
          </p:cNvPr>
          <p:cNvSpPr txBox="1"/>
          <p:nvPr/>
        </p:nvSpPr>
        <p:spPr>
          <a:xfrm>
            <a:off x="4225626" y="4642782"/>
            <a:ext cx="706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전단 변환을 적용할 각도 범위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8228C-4B01-424B-BCDC-6ADD0FF97277}"/>
              </a:ext>
            </a:extLst>
          </p:cNvPr>
          <p:cNvSpPr txBox="1"/>
          <p:nvPr/>
        </p:nvSpPr>
        <p:spPr>
          <a:xfrm>
            <a:off x="4049189" y="5180534"/>
            <a:ext cx="421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3252"/>
                </a:solidFill>
              </a:rPr>
              <a:t>&gt;&gt;</a:t>
            </a:r>
            <a:r>
              <a:rPr lang="ko-KR" altLang="en-US" sz="2000" b="1" dirty="0">
                <a:solidFill>
                  <a:srgbClr val="1E3252"/>
                </a:solidFill>
              </a:rPr>
              <a:t>랜덤하게 사진을 확대할 범위</a:t>
            </a:r>
          </a:p>
        </p:txBody>
      </p:sp>
    </p:spTree>
    <p:extLst>
      <p:ext uri="{BB962C8B-B14F-4D97-AF65-F5344CB8AC3E}">
        <p14:creationId xmlns:p14="http://schemas.microsoft.com/office/powerpoint/2010/main" val="427637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28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드롭아웃을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포함한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95FB19-D7D7-4AF5-A899-A9E8C7CF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44" y="1976790"/>
            <a:ext cx="4714875" cy="4495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BD23DB-8C05-4C91-9949-9E1120BF6DDA}"/>
              </a:ext>
            </a:extLst>
          </p:cNvPr>
          <p:cNvSpPr/>
          <p:nvPr/>
        </p:nvSpPr>
        <p:spPr>
          <a:xfrm>
            <a:off x="3855965" y="4679896"/>
            <a:ext cx="1164270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9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훈련하기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705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증식을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사용했을때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훈련정확도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B242D-91CA-4AD8-92BC-1FCD8C4E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99" y="2274659"/>
            <a:ext cx="5229225" cy="3590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BB187-ECA2-4D5F-A0A2-A75332970A88}"/>
              </a:ext>
            </a:extLst>
          </p:cNvPr>
          <p:cNvSpPr txBox="1"/>
          <p:nvPr/>
        </p:nvSpPr>
        <p:spPr>
          <a:xfrm>
            <a:off x="6943020" y="3244334"/>
            <a:ext cx="3937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&gt;&gt; </a:t>
            </a:r>
            <a:r>
              <a:rPr lang="ko-KR" altLang="en-US" sz="2800" b="1" dirty="0" err="1"/>
              <a:t>과대적합</a:t>
            </a:r>
            <a:r>
              <a:rPr lang="ko-KR" altLang="en-US" sz="2800" dirty="0" err="1"/>
              <a:t>되지</a:t>
            </a:r>
            <a:r>
              <a:rPr lang="ko-KR" altLang="en-US" sz="2800" dirty="0"/>
              <a:t> 않음</a:t>
            </a:r>
          </a:p>
        </p:txBody>
      </p:sp>
    </p:spTree>
    <p:extLst>
      <p:ext uri="{BB962C8B-B14F-4D97-AF65-F5344CB8AC3E}">
        <p14:creationId xmlns:p14="http://schemas.microsoft.com/office/powerpoint/2010/main" val="15942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454380" cy="707886"/>
            <a:chOff x="294640" y="3596640"/>
            <a:chExt cx="545438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164111" y="3709993"/>
              <a:ext cx="4584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사전 훈련된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컨브넷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사용하기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5EC68E-FB0D-EF4E-94C6-DDA4379EE967}"/>
              </a:ext>
            </a:extLst>
          </p:cNvPr>
          <p:cNvGrpSpPr/>
          <p:nvPr/>
        </p:nvGrpSpPr>
        <p:grpSpPr>
          <a:xfrm>
            <a:off x="619016" y="4745772"/>
            <a:ext cx="3987632" cy="707886"/>
            <a:chOff x="294640" y="3596640"/>
            <a:chExt cx="398763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B1C0F-C743-3547-B4CE-3C5159AE2F7D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C67EFC-88B9-474F-9AE0-BA0C403C149D}"/>
                </a:ext>
              </a:extLst>
            </p:cNvPr>
            <p:cNvSpPr txBox="1"/>
            <p:nvPr/>
          </p:nvSpPr>
          <p:spPr>
            <a:xfrm>
              <a:off x="1164111" y="370999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컨브넷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학습 시각화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31CD74-77B5-C449-9EAC-FF394A5966C7}"/>
              </a:ext>
            </a:extLst>
          </p:cNvPr>
          <p:cNvGrpSpPr/>
          <p:nvPr/>
        </p:nvGrpSpPr>
        <p:grpSpPr>
          <a:xfrm>
            <a:off x="619016" y="5729166"/>
            <a:ext cx="1733810" cy="707886"/>
            <a:chOff x="294640" y="3596640"/>
            <a:chExt cx="1733810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8B0AE4-C1F9-764E-9266-5AD88216B91F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C29C34-C438-DF4B-8473-14FFAA50A9C9}"/>
                </a:ext>
              </a:extLst>
            </p:cNvPr>
            <p:cNvSpPr txBox="1"/>
            <p:nvPr/>
          </p:nvSpPr>
          <p:spPr>
            <a:xfrm>
              <a:off x="1164111" y="370999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정리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7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49952" y="2951946"/>
            <a:ext cx="2925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컨브넷</a:t>
            </a:r>
            <a:endParaRPr lang="en-US" altLang="ko-KR" sz="2800" spc="-300" dirty="0">
              <a:solidFill>
                <a:schemeClr val="bg1"/>
              </a:solidFill>
            </a:endParaRPr>
          </a:p>
          <a:p>
            <a:r>
              <a:rPr lang="ko-KR" altLang="en-US" sz="2800" spc="-300" dirty="0">
                <a:solidFill>
                  <a:schemeClr val="bg1"/>
                </a:solidFill>
              </a:rPr>
              <a:t>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7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사전 훈련된 네트워크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01E7F-01CB-3A43-B380-6E00DB3C2190}"/>
              </a:ext>
            </a:extLst>
          </p:cNvPr>
          <p:cNvSpPr txBox="1"/>
          <p:nvPr/>
        </p:nvSpPr>
        <p:spPr>
          <a:xfrm>
            <a:off x="339536" y="1839239"/>
            <a:ext cx="863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- </a:t>
            </a:r>
            <a:r>
              <a:rPr kumimoji="1" lang="ko-KR" altLang="en-US" b="1" dirty="0"/>
              <a:t>대규모 이미지 분류</a:t>
            </a:r>
            <a:r>
              <a:rPr kumimoji="1" lang="ko-KR" altLang="en-US" dirty="0"/>
              <a:t>를 위해 </a:t>
            </a:r>
            <a:r>
              <a:rPr kumimoji="1" lang="ko-KR" altLang="en-US" b="1" dirty="0"/>
              <a:t>대량의 데이터셋</a:t>
            </a:r>
            <a:r>
              <a:rPr kumimoji="1" lang="ko-KR" altLang="en-US" dirty="0"/>
              <a:t>에서 </a:t>
            </a:r>
            <a:r>
              <a:rPr kumimoji="1" lang="ko-KR" altLang="en-US" b="1" dirty="0"/>
              <a:t>미리 훈련</a:t>
            </a:r>
            <a:r>
              <a:rPr kumimoji="1" lang="ko-KR" altLang="en-US" dirty="0"/>
              <a:t>되어 저장된 네트워크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0E37E-BAB4-7445-AEAF-C504F5ED7283}"/>
              </a:ext>
            </a:extLst>
          </p:cNvPr>
          <p:cNvSpPr/>
          <p:nvPr/>
        </p:nvSpPr>
        <p:spPr>
          <a:xfrm>
            <a:off x="4824248" y="2711158"/>
            <a:ext cx="2543504" cy="2543504"/>
          </a:xfrm>
          <a:prstGeom prst="rect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/>
              <a:t>ImageNet</a:t>
            </a:r>
            <a:r>
              <a:rPr kumimoji="1" lang="ko-Kore-KR" altLang="en-US" sz="2000" dirty="0"/>
              <a:t>에서</a:t>
            </a:r>
            <a:endParaRPr kumimoji="1" lang="en-US" altLang="ko-Kore-KR" sz="2000" dirty="0"/>
          </a:p>
          <a:p>
            <a:pPr algn="ctr"/>
            <a:r>
              <a:rPr kumimoji="1" lang="ko-Kore-KR" altLang="en-US" sz="2000" dirty="0"/>
              <a:t>사전</a:t>
            </a:r>
            <a:r>
              <a:rPr kumimoji="1" lang="ko-KR" altLang="en-US" sz="2000" dirty="0"/>
              <a:t> </a:t>
            </a:r>
            <a:r>
              <a:rPr kumimoji="1" lang="ko-Kore-KR" altLang="en-US" sz="2000" dirty="0"/>
              <a:t>훈련된</a:t>
            </a:r>
            <a:r>
              <a:rPr kumimoji="1" lang="ko-KR" altLang="en-US" sz="2000" dirty="0"/>
              <a:t> 모델</a:t>
            </a:r>
            <a:endParaRPr kumimoji="1" lang="ko-Kore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3D5E1-E235-E841-BEEC-B768EB2D1721}"/>
              </a:ext>
            </a:extLst>
          </p:cNvPr>
          <p:cNvSpPr txBox="1"/>
          <p:nvPr/>
        </p:nvSpPr>
        <p:spPr>
          <a:xfrm>
            <a:off x="3449238" y="5677425"/>
            <a:ext cx="682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/>
              <a:t>ImageNet</a:t>
            </a:r>
            <a:r>
              <a:rPr kumimoji="1" lang="en-US" altLang="ko-Kore-KR" sz="1400" dirty="0"/>
              <a:t>: 1</a:t>
            </a:r>
            <a:r>
              <a:rPr kumimoji="1" lang="en-US" altLang="ko-KR" sz="1400" dirty="0"/>
              <a:t>,</a:t>
            </a:r>
            <a:r>
              <a:rPr kumimoji="1" lang="en-US" altLang="ko-Kore-KR" sz="1400" dirty="0"/>
              <a:t>400</a:t>
            </a:r>
            <a:r>
              <a:rPr kumimoji="1" lang="ko-KR" altLang="en-US" sz="1400" dirty="0"/>
              <a:t>만 개의 이미지와 </a:t>
            </a:r>
            <a:r>
              <a:rPr kumimoji="1" lang="en-US" altLang="ko-KR" sz="1400" b="1" dirty="0"/>
              <a:t>1,000</a:t>
            </a:r>
            <a:r>
              <a:rPr kumimoji="1" lang="ko-KR" altLang="en-US" sz="1400" b="1" dirty="0"/>
              <a:t>개의 클래스</a:t>
            </a:r>
            <a:r>
              <a:rPr kumimoji="1" lang="ko-KR" altLang="en-US" sz="1400" dirty="0"/>
              <a:t>로 이루어짐</a:t>
            </a:r>
            <a:endParaRPr kumimoji="1" lang="en-US" altLang="ko-KR" sz="1400" dirty="0"/>
          </a:p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</a:t>
            </a:r>
            <a:r>
              <a:rPr kumimoji="1" lang="en-US" altLang="ko-Kore-KR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ex) </a:t>
            </a:r>
            <a:r>
              <a:rPr kumimoji="1" lang="ko-KR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동물이나 생활 용품</a:t>
            </a:r>
            <a:endParaRPr kumimoji="1" lang="ko-Kore-KR" alt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4D1E18-5C4B-9D43-B25D-8F472657082F}"/>
              </a:ext>
            </a:extLst>
          </p:cNvPr>
          <p:cNvGrpSpPr/>
          <p:nvPr/>
        </p:nvGrpSpPr>
        <p:grpSpPr>
          <a:xfrm>
            <a:off x="2181476" y="2459260"/>
            <a:ext cx="7762017" cy="3240606"/>
            <a:chOff x="2181476" y="2459260"/>
            <a:chExt cx="7762017" cy="3240606"/>
          </a:xfrm>
        </p:grpSpPr>
        <p:sp>
          <p:nvSpPr>
            <p:cNvPr id="13" name="위쪽 화살표[U] 12">
              <a:extLst>
                <a:ext uri="{FF2B5EF4-FFF2-40B4-BE49-F238E27FC236}">
                  <a16:creationId xmlns:a16="http://schemas.microsoft.com/office/drawing/2014/main" id="{E4308032-5F35-7741-BA3E-94AD32AC0179}"/>
                </a:ext>
              </a:extLst>
            </p:cNvPr>
            <p:cNvSpPr/>
            <p:nvPr/>
          </p:nvSpPr>
          <p:spPr>
            <a:xfrm rot="16200000">
              <a:off x="8310478" y="3265374"/>
              <a:ext cx="726432" cy="1430046"/>
            </a:xfrm>
            <a:prstGeom prst="upArrow">
              <a:avLst>
                <a:gd name="adj1" fmla="val 50000"/>
                <a:gd name="adj2" fmla="val 5968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B94201-CFDB-7448-AC15-2FB164A6F3AA}"/>
                </a:ext>
              </a:extLst>
            </p:cNvPr>
            <p:cNvGrpSpPr/>
            <p:nvPr/>
          </p:nvGrpSpPr>
          <p:grpSpPr>
            <a:xfrm>
              <a:off x="2349982" y="3198593"/>
              <a:ext cx="1883347" cy="1563607"/>
              <a:chOff x="2127544" y="2979170"/>
              <a:chExt cx="2417982" cy="2007476"/>
            </a:xfrm>
          </p:grpSpPr>
          <p:sp>
            <p:nvSpPr>
              <p:cNvPr id="11" name="왼쪽/위쪽 화살표[L] 10">
                <a:extLst>
                  <a:ext uri="{FF2B5EF4-FFF2-40B4-BE49-F238E27FC236}">
                    <a16:creationId xmlns:a16="http://schemas.microsoft.com/office/drawing/2014/main" id="{AD07B8EE-3D62-7943-BB8A-79328B2D6F17}"/>
                  </a:ext>
                </a:extLst>
              </p:cNvPr>
              <p:cNvSpPr/>
              <p:nvPr/>
            </p:nvSpPr>
            <p:spPr>
              <a:xfrm rot="18900000">
                <a:off x="2127544" y="2979170"/>
                <a:ext cx="2007476" cy="2007476"/>
              </a:xfrm>
              <a:prstGeom prst="leftUpArrow">
                <a:avLst>
                  <a:gd name="adj1" fmla="val 25000"/>
                  <a:gd name="adj2" fmla="val 19596"/>
                  <a:gd name="adj3" fmla="val 2406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27E5B8-0C14-4A4C-8750-C15A25968C44}"/>
                  </a:ext>
                </a:extLst>
              </p:cNvPr>
              <p:cNvSpPr/>
              <p:nvPr/>
            </p:nvSpPr>
            <p:spPr>
              <a:xfrm>
                <a:off x="3621114" y="3746943"/>
                <a:ext cx="924412" cy="4719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2508F-6A6C-5849-832B-D5C9866129D8}"/>
                </a:ext>
              </a:extLst>
            </p:cNvPr>
            <p:cNvSpPr txBox="1"/>
            <p:nvPr/>
          </p:nvSpPr>
          <p:spPr>
            <a:xfrm>
              <a:off x="7656995" y="2961694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🐶</a:t>
              </a:r>
              <a:endParaRPr kumimoji="1" lang="ko-Kore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DA5D50-49D4-9B40-A580-0815447F2142}"/>
                </a:ext>
              </a:extLst>
            </p:cNvPr>
            <p:cNvSpPr txBox="1"/>
            <p:nvPr/>
          </p:nvSpPr>
          <p:spPr>
            <a:xfrm>
              <a:off x="2181476" y="245926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🐶</a:t>
              </a:r>
              <a:endParaRPr kumimoji="1" lang="ko-Kore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9D474F-331F-1941-AF93-A85F995EE169}"/>
                </a:ext>
              </a:extLst>
            </p:cNvPr>
            <p:cNvSpPr txBox="1"/>
            <p:nvPr/>
          </p:nvSpPr>
          <p:spPr>
            <a:xfrm>
              <a:off x="2181477" y="4868869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3E24F5-3FB6-C644-BA44-B4F689D7FBC5}"/>
                </a:ext>
              </a:extLst>
            </p:cNvPr>
            <p:cNvSpPr txBox="1"/>
            <p:nvPr/>
          </p:nvSpPr>
          <p:spPr>
            <a:xfrm>
              <a:off x="8648023" y="2961693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15FD8A-5A3F-E745-826B-9106C38D7F4D}"/>
                </a:ext>
              </a:extLst>
            </p:cNvPr>
            <p:cNvSpPr txBox="1"/>
            <p:nvPr/>
          </p:nvSpPr>
          <p:spPr>
            <a:xfrm>
              <a:off x="8373833" y="31066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v</a:t>
              </a:r>
              <a:r>
                <a:rPr kumimoji="1" lang="en-US" altLang="ko-Kore-KR" b="1" dirty="0"/>
                <a:t>s	</a:t>
              </a:r>
              <a:r>
                <a:rPr kumimoji="1" lang="ko-KR" altLang="en-US" b="1" dirty="0"/>
                <a:t>분류</a:t>
              </a:r>
              <a:endParaRPr kumimoji="1" lang="ko-Kore-KR" altLang="en-US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3F33D3-0E03-2B44-A663-327F76372692}"/>
              </a:ext>
            </a:extLst>
          </p:cNvPr>
          <p:cNvGrpSpPr/>
          <p:nvPr/>
        </p:nvGrpSpPr>
        <p:grpSpPr>
          <a:xfrm>
            <a:off x="2181476" y="2459260"/>
            <a:ext cx="7762017" cy="3240606"/>
            <a:chOff x="2181476" y="2459260"/>
            <a:chExt cx="7762017" cy="3240606"/>
          </a:xfrm>
        </p:grpSpPr>
        <p:sp>
          <p:nvSpPr>
            <p:cNvPr id="41" name="위쪽 화살표[U] 40">
              <a:extLst>
                <a:ext uri="{FF2B5EF4-FFF2-40B4-BE49-F238E27FC236}">
                  <a16:creationId xmlns:a16="http://schemas.microsoft.com/office/drawing/2014/main" id="{FFE27551-B15F-AB47-9824-212C522C75A8}"/>
                </a:ext>
              </a:extLst>
            </p:cNvPr>
            <p:cNvSpPr/>
            <p:nvPr/>
          </p:nvSpPr>
          <p:spPr>
            <a:xfrm rot="16200000">
              <a:off x="8310478" y="3265374"/>
              <a:ext cx="726432" cy="1430046"/>
            </a:xfrm>
            <a:prstGeom prst="upArrow">
              <a:avLst>
                <a:gd name="adj1" fmla="val 50000"/>
                <a:gd name="adj2" fmla="val 5968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605E10-C009-9B48-888E-AE29C46C7BF7}"/>
                </a:ext>
              </a:extLst>
            </p:cNvPr>
            <p:cNvGrpSpPr/>
            <p:nvPr/>
          </p:nvGrpSpPr>
          <p:grpSpPr>
            <a:xfrm>
              <a:off x="2349982" y="3198593"/>
              <a:ext cx="1883347" cy="1563607"/>
              <a:chOff x="2127544" y="2979170"/>
              <a:chExt cx="2417982" cy="2007476"/>
            </a:xfrm>
          </p:grpSpPr>
          <p:sp>
            <p:nvSpPr>
              <p:cNvPr id="48" name="왼쪽/위쪽 화살표[L] 47">
                <a:extLst>
                  <a:ext uri="{FF2B5EF4-FFF2-40B4-BE49-F238E27FC236}">
                    <a16:creationId xmlns:a16="http://schemas.microsoft.com/office/drawing/2014/main" id="{03FD486C-05A0-954F-83DE-6DCF383D0098}"/>
                  </a:ext>
                </a:extLst>
              </p:cNvPr>
              <p:cNvSpPr/>
              <p:nvPr/>
            </p:nvSpPr>
            <p:spPr>
              <a:xfrm rot="18900000">
                <a:off x="2127544" y="2979170"/>
                <a:ext cx="2007476" cy="2007476"/>
              </a:xfrm>
              <a:prstGeom prst="leftUpArrow">
                <a:avLst>
                  <a:gd name="adj1" fmla="val 25000"/>
                  <a:gd name="adj2" fmla="val 19596"/>
                  <a:gd name="adj3" fmla="val 2406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728273F-512D-674C-B62B-142075B1A5B7}"/>
                  </a:ext>
                </a:extLst>
              </p:cNvPr>
              <p:cNvSpPr/>
              <p:nvPr/>
            </p:nvSpPr>
            <p:spPr>
              <a:xfrm>
                <a:off x="3621114" y="3746943"/>
                <a:ext cx="924412" cy="47192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D8382D-6C93-DB41-A16E-1105EE430D49}"/>
                </a:ext>
              </a:extLst>
            </p:cNvPr>
            <p:cNvSpPr txBox="1"/>
            <p:nvPr/>
          </p:nvSpPr>
          <p:spPr>
            <a:xfrm>
              <a:off x="7656995" y="2961694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A8B3F8-168F-AD40-BEAB-C49F4F6EF082}"/>
                </a:ext>
              </a:extLst>
            </p:cNvPr>
            <p:cNvSpPr txBox="1"/>
            <p:nvPr/>
          </p:nvSpPr>
          <p:spPr>
            <a:xfrm>
              <a:off x="2181476" y="245926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🛥</a:t>
              </a:r>
              <a:endParaRPr kumimoji="1" lang="ko-Kore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EB7F78-2D64-2648-86A1-29E5363746FB}"/>
                </a:ext>
              </a:extLst>
            </p:cNvPr>
            <p:cNvSpPr txBox="1"/>
            <p:nvPr/>
          </p:nvSpPr>
          <p:spPr>
            <a:xfrm>
              <a:off x="2181477" y="4868869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A2620-D88F-BF45-ADE3-0F714F6FC7D9}"/>
                </a:ext>
              </a:extLst>
            </p:cNvPr>
            <p:cNvSpPr txBox="1"/>
            <p:nvPr/>
          </p:nvSpPr>
          <p:spPr>
            <a:xfrm>
              <a:off x="8648023" y="2961693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C71F4C-5981-AC47-9C7F-1FB5161E86A2}"/>
                </a:ext>
              </a:extLst>
            </p:cNvPr>
            <p:cNvSpPr txBox="1"/>
            <p:nvPr/>
          </p:nvSpPr>
          <p:spPr>
            <a:xfrm>
              <a:off x="8373833" y="31066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v</a:t>
              </a:r>
              <a:r>
                <a:rPr kumimoji="1" lang="en-US" altLang="ko-Kore-KR" b="1" dirty="0"/>
                <a:t>s	</a:t>
              </a:r>
              <a:r>
                <a:rPr kumimoji="1" lang="ko-KR" altLang="en-US" b="1" dirty="0"/>
                <a:t>분류</a:t>
              </a:r>
              <a:endParaRPr kumimoji="1" lang="ko-Kore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109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2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5.1~2,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22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특성 추출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(feature extraction)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50A4E-EA38-854C-9ECC-65E9711ABD33}"/>
              </a:ext>
            </a:extLst>
          </p:cNvPr>
          <p:cNvSpPr txBox="1"/>
          <p:nvPr/>
        </p:nvSpPr>
        <p:spPr>
          <a:xfrm>
            <a:off x="339536" y="1839239"/>
            <a:ext cx="948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b="1" dirty="0"/>
              <a:t>사전 훈련된 네트워크</a:t>
            </a:r>
            <a:r>
              <a:rPr kumimoji="1" lang="ko-KR" altLang="en-US" dirty="0"/>
              <a:t>의 표현을 사용하여 </a:t>
            </a:r>
            <a:r>
              <a:rPr kumimoji="1" lang="ko-KR" altLang="en-US" b="1" dirty="0"/>
              <a:t>새로운 샘플</a:t>
            </a:r>
            <a:r>
              <a:rPr kumimoji="1" lang="ko-KR" altLang="en-US" dirty="0"/>
              <a:t>에서 흥미로운 특성을 뽑아내는 것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6BBCE-0273-C042-98A7-963E106D851D}"/>
              </a:ext>
            </a:extLst>
          </p:cNvPr>
          <p:cNvSpPr/>
          <p:nvPr/>
        </p:nvSpPr>
        <p:spPr>
          <a:xfrm>
            <a:off x="2363970" y="3051425"/>
            <a:ext cx="1736333" cy="624155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분류기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6C9BCB-D510-674F-B5E7-6178264CCB95}"/>
              </a:ext>
            </a:extLst>
          </p:cNvPr>
          <p:cNvSpPr/>
          <p:nvPr/>
        </p:nvSpPr>
        <p:spPr>
          <a:xfrm>
            <a:off x="2363970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65BA4A-8C02-2D4C-AB8F-A2F8E63F931D}"/>
              </a:ext>
            </a:extLst>
          </p:cNvPr>
          <p:cNvCxnSpPr/>
          <p:nvPr/>
        </p:nvCxnSpPr>
        <p:spPr>
          <a:xfrm flipV="1">
            <a:off x="3232136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CF34E1-D620-9648-8777-8847ABDB8B90}"/>
              </a:ext>
            </a:extLst>
          </p:cNvPr>
          <p:cNvCxnSpPr/>
          <p:nvPr/>
        </p:nvCxnSpPr>
        <p:spPr>
          <a:xfrm flipV="1">
            <a:off x="3260712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F8ED0B-4AF3-4F40-A1FB-BD575C494518}"/>
              </a:ext>
            </a:extLst>
          </p:cNvPr>
          <p:cNvCxnSpPr>
            <a:cxnSpLocks/>
          </p:cNvCxnSpPr>
          <p:nvPr/>
        </p:nvCxnSpPr>
        <p:spPr>
          <a:xfrm flipV="1">
            <a:off x="3239280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A38739-A055-7D4E-BF8F-DC384BF8CED9}"/>
              </a:ext>
            </a:extLst>
          </p:cNvPr>
          <p:cNvSpPr txBox="1"/>
          <p:nvPr/>
        </p:nvSpPr>
        <p:spPr>
          <a:xfrm>
            <a:off x="2998739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1426A-4256-784A-B9BD-E52DD4B105CA}"/>
              </a:ext>
            </a:extLst>
          </p:cNvPr>
          <p:cNvSpPr txBox="1"/>
          <p:nvPr/>
        </p:nvSpPr>
        <p:spPr>
          <a:xfrm>
            <a:off x="3032605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284C54-3475-5840-9EBA-144898395BFD}"/>
              </a:ext>
            </a:extLst>
          </p:cNvPr>
          <p:cNvSpPr/>
          <p:nvPr/>
        </p:nvSpPr>
        <p:spPr>
          <a:xfrm>
            <a:off x="8091698" y="3051425"/>
            <a:ext cx="1736333" cy="624155"/>
          </a:xfrm>
          <a:prstGeom prst="rect">
            <a:avLst/>
          </a:prstGeom>
          <a:solidFill>
            <a:srgbClr val="FFC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새로운 분류기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</a:rPr>
              <a:t>랜덤 초기화</a:t>
            </a:r>
            <a:r>
              <a:rPr kumimoji="1" lang="en-US" altLang="ko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DC28F-28A8-274A-B016-F167A1F62671}"/>
              </a:ext>
            </a:extLst>
          </p:cNvPr>
          <p:cNvSpPr/>
          <p:nvPr/>
        </p:nvSpPr>
        <p:spPr>
          <a:xfrm>
            <a:off x="8091698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</a:rPr>
              <a:t>동결</a:t>
            </a:r>
            <a:r>
              <a:rPr kumimoji="1" lang="en-US" altLang="ko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CB7132-292A-894F-92DA-A3C72FB30BD2}"/>
              </a:ext>
            </a:extLst>
          </p:cNvPr>
          <p:cNvCxnSpPr/>
          <p:nvPr/>
        </p:nvCxnSpPr>
        <p:spPr>
          <a:xfrm flipV="1">
            <a:off x="8959864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DB8CFC-E25D-5A46-B183-C634B8BEE9B8}"/>
              </a:ext>
            </a:extLst>
          </p:cNvPr>
          <p:cNvCxnSpPr/>
          <p:nvPr/>
        </p:nvCxnSpPr>
        <p:spPr>
          <a:xfrm flipV="1">
            <a:off x="8988440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79E3DD-9654-B540-BC66-3B14B015DA5F}"/>
              </a:ext>
            </a:extLst>
          </p:cNvPr>
          <p:cNvCxnSpPr>
            <a:cxnSpLocks/>
          </p:cNvCxnSpPr>
          <p:nvPr/>
        </p:nvCxnSpPr>
        <p:spPr>
          <a:xfrm flipV="1">
            <a:off x="8967008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E69FFE-5376-954E-9F2D-799F2EAF6ED9}"/>
              </a:ext>
            </a:extLst>
          </p:cNvPr>
          <p:cNvSpPr txBox="1"/>
          <p:nvPr/>
        </p:nvSpPr>
        <p:spPr>
          <a:xfrm>
            <a:off x="8726467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DB14B-E856-AA41-A9E0-9F63A013D528}"/>
              </a:ext>
            </a:extLst>
          </p:cNvPr>
          <p:cNvSpPr txBox="1"/>
          <p:nvPr/>
        </p:nvSpPr>
        <p:spPr>
          <a:xfrm>
            <a:off x="8760333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218EF1-7F7D-FF4D-BF23-B08364B259E7}"/>
              </a:ext>
            </a:extLst>
          </p:cNvPr>
          <p:cNvSpPr/>
          <p:nvPr/>
        </p:nvSpPr>
        <p:spPr>
          <a:xfrm>
            <a:off x="5256410" y="3051425"/>
            <a:ext cx="1736333" cy="624155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분류기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27BAE5-D2E5-6448-8794-8FB3D93AC9A2}"/>
              </a:ext>
            </a:extLst>
          </p:cNvPr>
          <p:cNvSpPr/>
          <p:nvPr/>
        </p:nvSpPr>
        <p:spPr>
          <a:xfrm>
            <a:off x="5256410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2E0A9B-A79F-E44A-9253-0D373E9F8614}"/>
              </a:ext>
            </a:extLst>
          </p:cNvPr>
          <p:cNvCxnSpPr/>
          <p:nvPr/>
        </p:nvCxnSpPr>
        <p:spPr>
          <a:xfrm flipV="1">
            <a:off x="6124576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C93104-BD6A-CB4B-8AF9-4EE4A2661EA1}"/>
              </a:ext>
            </a:extLst>
          </p:cNvPr>
          <p:cNvCxnSpPr/>
          <p:nvPr/>
        </p:nvCxnSpPr>
        <p:spPr>
          <a:xfrm flipV="1">
            <a:off x="6153152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E72E0F-B4DB-FD49-9D0D-380BDD3DE6EC}"/>
              </a:ext>
            </a:extLst>
          </p:cNvPr>
          <p:cNvCxnSpPr>
            <a:cxnSpLocks/>
          </p:cNvCxnSpPr>
          <p:nvPr/>
        </p:nvCxnSpPr>
        <p:spPr>
          <a:xfrm flipV="1">
            <a:off x="6131720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246D2-B859-1A40-9AEC-0D77840704D4}"/>
              </a:ext>
            </a:extLst>
          </p:cNvPr>
          <p:cNvSpPr txBox="1"/>
          <p:nvPr/>
        </p:nvSpPr>
        <p:spPr>
          <a:xfrm>
            <a:off x="5891179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F49BF-D99A-A84D-9838-192D4A0BF363}"/>
              </a:ext>
            </a:extLst>
          </p:cNvPr>
          <p:cNvSpPr txBox="1"/>
          <p:nvPr/>
        </p:nvSpPr>
        <p:spPr>
          <a:xfrm>
            <a:off x="5925045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18F7DF3-63C6-4342-BFCF-765FB87E1DDA}"/>
              </a:ext>
            </a:extLst>
          </p:cNvPr>
          <p:cNvCxnSpPr>
            <a:cxnSpLocks/>
          </p:cNvCxnSpPr>
          <p:nvPr/>
        </p:nvCxnSpPr>
        <p:spPr>
          <a:xfrm>
            <a:off x="5060611" y="2981480"/>
            <a:ext cx="2162921" cy="773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2924FBD-B573-8E48-9F58-61A27BA78563}"/>
              </a:ext>
            </a:extLst>
          </p:cNvPr>
          <p:cNvCxnSpPr>
            <a:cxnSpLocks/>
          </p:cNvCxnSpPr>
          <p:nvPr/>
        </p:nvCxnSpPr>
        <p:spPr>
          <a:xfrm flipV="1">
            <a:off x="5067755" y="2970850"/>
            <a:ext cx="2162921" cy="763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2C9269-2342-3E43-9847-EFA054F8385A}"/>
              </a:ext>
            </a:extLst>
          </p:cNvPr>
          <p:cNvCxnSpPr>
            <a:cxnSpLocks/>
          </p:cNvCxnSpPr>
          <p:nvPr/>
        </p:nvCxnSpPr>
        <p:spPr>
          <a:xfrm>
            <a:off x="4100303" y="4770309"/>
            <a:ext cx="1156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9E738A7-0BFF-6341-A051-6400BA0CBA2A}"/>
              </a:ext>
            </a:extLst>
          </p:cNvPr>
          <p:cNvCxnSpPr>
            <a:cxnSpLocks/>
          </p:cNvCxnSpPr>
          <p:nvPr/>
        </p:nvCxnSpPr>
        <p:spPr>
          <a:xfrm>
            <a:off x="6989277" y="4770309"/>
            <a:ext cx="1102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4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69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VGG16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기반 층 만들기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4E0DFC9-64A5-2948-9627-EBF8175F5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98" y="1914037"/>
            <a:ext cx="3843273" cy="107696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BF65CF-BCAA-E549-8B81-AA8658E80826}"/>
              </a:ext>
            </a:extLst>
          </p:cNvPr>
          <p:cNvGrpSpPr/>
          <p:nvPr/>
        </p:nvGrpSpPr>
        <p:grpSpPr>
          <a:xfrm>
            <a:off x="1208298" y="3256112"/>
            <a:ext cx="3830546" cy="3415892"/>
            <a:chOff x="560744" y="3429000"/>
            <a:chExt cx="3830546" cy="3415892"/>
          </a:xfrm>
        </p:grpSpPr>
        <p:pic>
          <p:nvPicPr>
            <p:cNvPr id="33" name="그림 32" descr="텍스트, 영수증, 스크린샷, 서류이(가) 표시된 사진&#10;&#10;자동 생성된 설명">
              <a:extLst>
                <a:ext uri="{FF2B5EF4-FFF2-40B4-BE49-F238E27FC236}">
                  <a16:creationId xmlns:a16="http://schemas.microsoft.com/office/drawing/2014/main" id="{0A8EE7A6-9602-4341-9CB9-6C5729615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" t="45999" r="13717" b="25545"/>
            <a:stretch/>
          </p:blipFill>
          <p:spPr>
            <a:xfrm>
              <a:off x="560744" y="3519420"/>
              <a:ext cx="3761225" cy="527596"/>
            </a:xfrm>
            <a:prstGeom prst="rect">
              <a:avLst/>
            </a:prstGeom>
          </p:spPr>
        </p:pic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A282AC16-61B5-B043-9A96-4680EA774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27" y="4057407"/>
              <a:ext cx="3828963" cy="278748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023249-032A-E04F-A688-2CE318B14ABE}"/>
                </a:ext>
              </a:extLst>
            </p:cNvPr>
            <p:cNvSpPr/>
            <p:nvPr/>
          </p:nvSpPr>
          <p:spPr>
            <a:xfrm>
              <a:off x="560744" y="3429000"/>
              <a:ext cx="3830546" cy="34158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E7B01D-E8BC-2C4A-98A3-AEF119E4391F}"/>
              </a:ext>
            </a:extLst>
          </p:cNvPr>
          <p:cNvGrpSpPr/>
          <p:nvPr/>
        </p:nvGrpSpPr>
        <p:grpSpPr>
          <a:xfrm>
            <a:off x="6096000" y="2022532"/>
            <a:ext cx="4565788" cy="4649472"/>
            <a:chOff x="5563156" y="1877944"/>
            <a:chExt cx="4565788" cy="4649472"/>
          </a:xfrm>
        </p:grpSpPr>
        <p:pic>
          <p:nvPicPr>
            <p:cNvPr id="35" name="그림 34" descr="텍스트, 서류, 스크린샷이(가) 표시된 사진&#10;&#10;자동 생성된 설명">
              <a:extLst>
                <a:ext uri="{FF2B5EF4-FFF2-40B4-BE49-F238E27FC236}">
                  <a16:creationId xmlns:a16="http://schemas.microsoft.com/office/drawing/2014/main" id="{21D03723-E347-0A47-8629-A0126E8DC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42"/>
            <a:stretch/>
          </p:blipFill>
          <p:spPr>
            <a:xfrm>
              <a:off x="5563156" y="1937416"/>
              <a:ext cx="4565788" cy="459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276465-D5CD-5D4E-BADD-73B4F2881C43}"/>
                </a:ext>
              </a:extLst>
            </p:cNvPr>
            <p:cNvSpPr/>
            <p:nvPr/>
          </p:nvSpPr>
          <p:spPr>
            <a:xfrm>
              <a:off x="5632780" y="1877944"/>
              <a:ext cx="4209902" cy="4649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56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D9AE38B-D112-E542-B63F-E869E1A8BEC6}"/>
              </a:ext>
            </a:extLst>
          </p:cNvPr>
          <p:cNvSpPr/>
          <p:nvPr/>
        </p:nvSpPr>
        <p:spPr>
          <a:xfrm>
            <a:off x="2261286" y="1729946"/>
            <a:ext cx="3212757" cy="4522573"/>
          </a:xfrm>
          <a:prstGeom prst="round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ore-KR" altLang="en-US" sz="2400" b="1" dirty="0">
                <a:solidFill>
                  <a:schemeClr val="bg1"/>
                </a:solidFill>
              </a:rPr>
              <a:t>데이터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증식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X</a:t>
            </a:r>
          </a:p>
          <a:p>
            <a:pPr algn="ctr"/>
            <a:endParaRPr kumimoji="1" lang="en-US" altLang="ko-Kore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새로운 데이터셋에서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실행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 </a:t>
            </a:r>
            <a:r>
              <a:rPr kumimoji="1" lang="ko-KR" altLang="en-US" sz="1600" dirty="0">
                <a:solidFill>
                  <a:schemeClr val="bg1"/>
                </a:solidFill>
              </a:rPr>
              <a:t>출력을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넘파이</a:t>
            </a:r>
            <a:r>
              <a:rPr kumimoji="1" lang="ko-KR" altLang="en-US" sz="1600" dirty="0">
                <a:solidFill>
                  <a:schemeClr val="bg1"/>
                </a:solidFill>
              </a:rPr>
              <a:t> 배열로 디스크에 저장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데이터를 독립된 완전 연결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분류기에</a:t>
            </a:r>
            <a:r>
              <a:rPr kumimoji="1" lang="ko-KR" altLang="en-US" sz="1600" dirty="0">
                <a:solidFill>
                  <a:schemeClr val="bg1"/>
                </a:solidFill>
              </a:rPr>
              <a:t> 입력으로 사용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→ 모든 입력 이미지가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한 번만 실행하면 되기 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시간과 비용이 적게 </a:t>
            </a:r>
            <a:r>
              <a:rPr kumimoji="1" lang="ko-KR" altLang="en-US" sz="1600" b="1" dirty="0" err="1">
                <a:solidFill>
                  <a:schemeClr val="bg1"/>
                </a:solidFill>
              </a:rPr>
              <a:t>듬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endParaRPr kumimoji="1" lang="ko-Kore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CD2FA65-0190-E34C-87BA-1ECAC4901C70}"/>
              </a:ext>
            </a:extLst>
          </p:cNvPr>
          <p:cNvSpPr/>
          <p:nvPr/>
        </p:nvSpPr>
        <p:spPr>
          <a:xfrm>
            <a:off x="6717957" y="1729946"/>
            <a:ext cx="3212757" cy="4522573"/>
          </a:xfrm>
          <a:prstGeom prst="round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데이터 증식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O</a:t>
            </a:r>
          </a:p>
          <a:p>
            <a:pPr algn="ctr"/>
            <a:endParaRPr kumimoji="1" lang="en-US" altLang="ko-Kore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준비한 모델 위에 </a:t>
            </a:r>
            <a:r>
              <a:rPr kumimoji="1" lang="en-US" altLang="ko-KR" sz="1600" dirty="0">
                <a:solidFill>
                  <a:schemeClr val="bg1"/>
                </a:solidFill>
              </a:rPr>
              <a:t>Dense</a:t>
            </a:r>
            <a:r>
              <a:rPr kumimoji="1" lang="ko-KR" altLang="en-US" sz="1600" dirty="0">
                <a:solidFill>
                  <a:schemeClr val="bg1"/>
                </a:solidFill>
              </a:rPr>
              <a:t> 층을 쌓아 확장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입력 데이터에서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엔드</a:t>
            </a:r>
            <a:r>
              <a:rPr kumimoji="1" lang="en-US" altLang="ko-KR" sz="1600" dirty="0">
                <a:solidFill>
                  <a:schemeClr val="bg1"/>
                </a:solidFill>
              </a:rPr>
              <a:t>-</a:t>
            </a:r>
            <a:r>
              <a:rPr kumimoji="1" lang="ko-KR" altLang="en-US" sz="1600" dirty="0">
                <a:solidFill>
                  <a:schemeClr val="bg1"/>
                </a:solidFill>
              </a:rPr>
              <a:t>투</a:t>
            </a:r>
            <a:r>
              <a:rPr kumimoji="1" lang="en-US" altLang="ko-KR" sz="1600" dirty="0">
                <a:solidFill>
                  <a:schemeClr val="bg1"/>
                </a:solidFill>
              </a:rPr>
              <a:t>-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엔드로</a:t>
            </a:r>
            <a:r>
              <a:rPr kumimoji="1" lang="ko-KR" altLang="en-US" sz="1600" dirty="0">
                <a:solidFill>
                  <a:schemeClr val="bg1"/>
                </a:solidFill>
              </a:rPr>
              <a:t> 전체 모델을 실행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→모든 입력 이미지가 매번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통과</a:t>
            </a:r>
            <a:r>
              <a:rPr kumimoji="1" lang="ko-Kore-KR" altLang="en-US" sz="1600" dirty="0">
                <a:solidFill>
                  <a:schemeClr val="bg1"/>
                </a:solidFill>
              </a:rPr>
              <a:t>하기</a:t>
            </a:r>
            <a:r>
              <a:rPr kumimoji="1" lang="ko-KR" altLang="en-US" sz="1600" dirty="0">
                <a:solidFill>
                  <a:schemeClr val="bg1"/>
                </a:solidFill>
              </a:rPr>
              <a:t> 때문에 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비용이 많이 </a:t>
            </a:r>
            <a:r>
              <a:rPr kumimoji="1" lang="ko-KR" altLang="en-US" sz="1600" b="1" dirty="0" err="1">
                <a:solidFill>
                  <a:schemeClr val="bg1"/>
                </a:solidFill>
              </a:rPr>
              <a:t>듬</a:t>
            </a:r>
            <a:endParaRPr kumimoji="1"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6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데이터 증식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사용하지 않은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특성 추출</a:t>
            </a:r>
            <a:endParaRPr lang="ko-KR" altLang="en-US" sz="16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4AC89C1-FF38-3149-9947-2BD54DD0B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63887"/>
            <a:ext cx="5370649" cy="32829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E66787C-474B-8F48-BBF3-AADECCBF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5315038"/>
            <a:ext cx="6670864" cy="140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AC0EFD-5314-1048-A3A1-301197340D28}"/>
              </a:ext>
            </a:extLst>
          </p:cNvPr>
          <p:cNvSpPr txBox="1"/>
          <p:nvPr/>
        </p:nvSpPr>
        <p:spPr>
          <a:xfrm>
            <a:off x="186080" y="1703413"/>
            <a:ext cx="434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사전 훈련된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층을 사용하여 특성 추출</a:t>
            </a:r>
            <a:endParaRPr kumimoji="1" lang="ko-Kore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497177-E6B6-3B46-8FCA-17313B1CB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2" y="4001013"/>
            <a:ext cx="3896316" cy="26300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923B54-77C9-094E-AD6B-5C2CFBBD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2" y="1362707"/>
            <a:ext cx="3896316" cy="2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데이터 증식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사용한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특성 추출</a:t>
            </a:r>
            <a:endParaRPr lang="ko-KR" altLang="en-US" sz="16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50109-DE42-8141-9847-BD46D2C99F69}"/>
              </a:ext>
            </a:extLst>
          </p:cNvPr>
          <p:cNvSpPr txBox="1"/>
          <p:nvPr/>
        </p:nvSpPr>
        <p:spPr>
          <a:xfrm>
            <a:off x="186080" y="1913974"/>
            <a:ext cx="381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 위에 완전 연결 분류기 추가</a:t>
            </a:r>
            <a:endParaRPr kumimoji="1" lang="ko-Kore-KR" altLang="en-US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F3D90AF-0549-EE45-8793-D43E13C6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221751"/>
            <a:ext cx="4049584" cy="9754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FDBA19-27C7-C749-A419-529C94405C03}"/>
              </a:ext>
            </a:extLst>
          </p:cNvPr>
          <p:cNvSpPr txBox="1"/>
          <p:nvPr/>
        </p:nvSpPr>
        <p:spPr>
          <a:xfrm>
            <a:off x="186080" y="3409223"/>
            <a:ext cx="2703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 </a:t>
            </a:r>
            <a:r>
              <a:rPr kumimoji="1" lang="ko-KR" altLang="en-US" sz="1400" b="1" dirty="0"/>
              <a:t>동결</a:t>
            </a:r>
            <a:r>
              <a:rPr kumimoji="1" lang="en-US" altLang="ko-KR" sz="1400" dirty="0"/>
              <a:t>(freezing)</a:t>
            </a:r>
            <a:endParaRPr kumimoji="1" lang="ko-Kore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04FA3-5885-1F48-BA5D-9011F05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3717000"/>
            <a:ext cx="3009900" cy="3048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C6A5AA5-809A-E341-8C96-935ACFF4B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6"/>
          <a:stretch/>
        </p:blipFill>
        <p:spPr>
          <a:xfrm>
            <a:off x="6627237" y="1682047"/>
            <a:ext cx="4430658" cy="4679506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521899C-7CDC-9D49-8F90-FD1C5038A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18"/>
          <a:stretch/>
        </p:blipFill>
        <p:spPr>
          <a:xfrm>
            <a:off x="339536" y="4636248"/>
            <a:ext cx="4430658" cy="18033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F44D5F3-E7A0-D046-8E1E-DA8242587131}"/>
              </a:ext>
            </a:extLst>
          </p:cNvPr>
          <p:cNvSpPr txBox="1"/>
          <p:nvPr/>
        </p:nvSpPr>
        <p:spPr>
          <a:xfrm>
            <a:off x="240080" y="4319326"/>
            <a:ext cx="4434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동결된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층과 함께 </a:t>
            </a:r>
            <a:r>
              <a:rPr kumimoji="1" lang="ko-KR" altLang="en-US" sz="1400" dirty="0" err="1"/>
              <a:t>엔드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투</a:t>
            </a:r>
            <a:r>
              <a:rPr kumimoji="1" lang="en-US" altLang="ko-KR" sz="1400" dirty="0"/>
              <a:t>-</a:t>
            </a:r>
            <a:r>
              <a:rPr kumimoji="1" lang="ko-KR" altLang="en-US" sz="1400" dirty="0" err="1"/>
              <a:t>엔드로</a:t>
            </a:r>
            <a:r>
              <a:rPr kumimoji="1" lang="ko-KR" altLang="en-US" sz="1400" dirty="0"/>
              <a:t> 훈련</a:t>
            </a:r>
            <a:endParaRPr kumimoji="1" lang="ko-Kore-KR" altLang="en-US" sz="1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FA9407-E6BA-8645-8072-E44B87FCDDDD}"/>
              </a:ext>
            </a:extLst>
          </p:cNvPr>
          <p:cNvGrpSpPr/>
          <p:nvPr/>
        </p:nvGrpSpPr>
        <p:grpSpPr>
          <a:xfrm>
            <a:off x="0" y="1076960"/>
            <a:ext cx="12192000" cy="5781040"/>
            <a:chOff x="0" y="1076960"/>
            <a:chExt cx="12192000" cy="578104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BA87ACC-239A-C74E-9423-C4D30F3FF8A5}"/>
                </a:ext>
              </a:extLst>
            </p:cNvPr>
            <p:cNvGrpSpPr/>
            <p:nvPr/>
          </p:nvGrpSpPr>
          <p:grpSpPr>
            <a:xfrm>
              <a:off x="0" y="1076960"/>
              <a:ext cx="12192000" cy="5781040"/>
              <a:chOff x="0" y="1076960"/>
              <a:chExt cx="12192000" cy="578104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E074D0-98ED-FC41-8E7D-8B7C5CC0B0AC}"/>
                  </a:ext>
                </a:extLst>
              </p:cNvPr>
              <p:cNvSpPr/>
              <p:nvPr/>
            </p:nvSpPr>
            <p:spPr>
              <a:xfrm>
                <a:off x="0" y="1076960"/>
                <a:ext cx="12192000" cy="5781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56DC46B-33EA-5441-9746-D199E5674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543" y="3922615"/>
                <a:ext cx="3883838" cy="262191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D8435FB-668F-4044-B2D3-11411BA3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8775" y="1261467"/>
                <a:ext cx="3929606" cy="2661148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A30DDCB-1933-334C-B1B0-ED2E631C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163" y="3959899"/>
              <a:ext cx="3896316" cy="263001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08A18A5-E73E-4141-8D74-C047F549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163" y="1321593"/>
              <a:ext cx="3896316" cy="2621918"/>
            </a:xfrm>
            <a:prstGeom prst="rect">
              <a:avLst/>
            </a:prstGeom>
          </p:spPr>
        </p:pic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4F31C7A9-6431-9C40-B36D-B4F8D148ADAE}"/>
                </a:ext>
              </a:extLst>
            </p:cNvPr>
            <p:cNvSpPr/>
            <p:nvPr/>
          </p:nvSpPr>
          <p:spPr>
            <a:xfrm>
              <a:off x="5646822" y="3680418"/>
              <a:ext cx="688548" cy="4600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466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미세 조정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(fine tuning)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D1031-83E5-0541-8A7C-F14EB6B6C132}"/>
              </a:ext>
            </a:extLst>
          </p:cNvPr>
          <p:cNvSpPr txBox="1"/>
          <p:nvPr/>
        </p:nvSpPr>
        <p:spPr>
          <a:xfrm>
            <a:off x="339536" y="1839239"/>
            <a:ext cx="718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특성 추출에 사용했던 동결 모델의 상위 층 몇 개를</a:t>
            </a:r>
            <a:r>
              <a:rPr kumimoji="1" lang="en-US" altLang="ko-KR" dirty="0"/>
              <a:t> </a:t>
            </a:r>
            <a:r>
              <a:rPr kumimoji="1" lang="ko-KR" altLang="en-US" b="1" dirty="0"/>
              <a:t>동결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해제</a:t>
            </a:r>
            <a:r>
              <a:rPr kumimoji="1" lang="ko-KR" altLang="en-US" dirty="0"/>
              <a:t>하고</a:t>
            </a:r>
            <a:endParaRPr kumimoji="1" lang="en-US" altLang="ko-KR" dirty="0"/>
          </a:p>
          <a:p>
            <a:r>
              <a:rPr kumimoji="1" lang="ko-KR" altLang="en-US" b="1" dirty="0"/>
              <a:t>  새로 추가한 층과 함께 훈련</a:t>
            </a:r>
            <a:r>
              <a:rPr kumimoji="1" lang="ko-KR" altLang="en-US" dirty="0"/>
              <a:t>하는 것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27191-F44F-1046-B7B4-81CB1F0F210A}"/>
              </a:ext>
            </a:extLst>
          </p:cNvPr>
          <p:cNvSpPr/>
          <p:nvPr/>
        </p:nvSpPr>
        <p:spPr>
          <a:xfrm>
            <a:off x="8266747" y="1482994"/>
            <a:ext cx="1371923" cy="992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E5044-147C-174C-B493-5C242FFF070E}"/>
              </a:ext>
            </a:extLst>
          </p:cNvPr>
          <p:cNvSpPr/>
          <p:nvPr/>
        </p:nvSpPr>
        <p:spPr>
          <a:xfrm>
            <a:off x="8405583" y="16214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conv1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D6244-013A-E04C-B796-7F0AC7F92F17}"/>
              </a:ext>
            </a:extLst>
          </p:cNvPr>
          <p:cNvSpPr/>
          <p:nvPr/>
        </p:nvSpPr>
        <p:spPr>
          <a:xfrm>
            <a:off x="8405583" y="2166162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059F211-0951-F04F-9472-9FD8679D47D0}"/>
              </a:ext>
            </a:extLst>
          </p:cNvPr>
          <p:cNvSpPr/>
          <p:nvPr/>
        </p:nvSpPr>
        <p:spPr>
          <a:xfrm>
            <a:off x="8405583" y="1893797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0E875D-7563-7D4C-8FD9-0993D1EA2F7F}"/>
              </a:ext>
            </a:extLst>
          </p:cNvPr>
          <p:cNvSpPr txBox="1"/>
          <p:nvPr/>
        </p:nvSpPr>
        <p:spPr>
          <a:xfrm>
            <a:off x="339536" y="2480145"/>
            <a:ext cx="322556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-</a:t>
            </a:r>
            <a:r>
              <a:rPr kumimoji="1" lang="ko-KR" altLang="en-US" sz="1600" b="1" dirty="0"/>
              <a:t> 네트워크를 미세 조정하는 단계</a:t>
            </a:r>
            <a:endParaRPr kumimoji="1" lang="en-US" altLang="ko-KR" sz="1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715361-E293-6542-9F9A-417022734C6B}"/>
              </a:ext>
            </a:extLst>
          </p:cNvPr>
          <p:cNvSpPr/>
          <p:nvPr/>
        </p:nvSpPr>
        <p:spPr>
          <a:xfrm>
            <a:off x="8266747" y="2877191"/>
            <a:ext cx="1371923" cy="1282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DAD5F4-6521-404A-9C51-B3FE8BD44A51}"/>
              </a:ext>
            </a:extLst>
          </p:cNvPr>
          <p:cNvSpPr/>
          <p:nvPr/>
        </p:nvSpPr>
        <p:spPr>
          <a:xfrm>
            <a:off x="8420389" y="3020104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conv1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A69ADCC-F71B-CE4B-B87D-A592F0A32921}"/>
              </a:ext>
            </a:extLst>
          </p:cNvPr>
          <p:cNvSpPr/>
          <p:nvPr/>
        </p:nvSpPr>
        <p:spPr>
          <a:xfrm>
            <a:off x="8420389" y="35648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conv3</a:t>
            </a:r>
            <a:endParaRPr kumimoji="1"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0DDD48-03C1-184A-9C50-8BA8F16FA169}"/>
              </a:ext>
            </a:extLst>
          </p:cNvPr>
          <p:cNvSpPr/>
          <p:nvPr/>
        </p:nvSpPr>
        <p:spPr>
          <a:xfrm>
            <a:off x="8420389" y="3292468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conv2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638B65-BAC6-404F-8783-FE718B1140B7}"/>
              </a:ext>
            </a:extLst>
          </p:cNvPr>
          <p:cNvSpPr/>
          <p:nvPr/>
        </p:nvSpPr>
        <p:spPr>
          <a:xfrm>
            <a:off x="8420389" y="3831629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77486F0-C2BF-944B-9E23-BBF24BE69D32}"/>
              </a:ext>
            </a:extLst>
          </p:cNvPr>
          <p:cNvSpPr/>
          <p:nvPr/>
        </p:nvSpPr>
        <p:spPr>
          <a:xfrm>
            <a:off x="8266747" y="4249068"/>
            <a:ext cx="1371923" cy="1282052"/>
          </a:xfrm>
          <a:prstGeom prst="rect">
            <a:avLst/>
          </a:prstGeom>
          <a:solidFill>
            <a:srgbClr val="F5FFBB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A1ADA5-0FB1-3A44-9213-12E36C868399}"/>
              </a:ext>
            </a:extLst>
          </p:cNvPr>
          <p:cNvSpPr/>
          <p:nvPr/>
        </p:nvSpPr>
        <p:spPr>
          <a:xfrm>
            <a:off x="8420389" y="4391704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conv1</a:t>
            </a:r>
            <a:endParaRPr kumimoji="1" lang="ko-Kore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54F15A4-F27D-3B4E-9CAE-A054D40FB2BD}"/>
              </a:ext>
            </a:extLst>
          </p:cNvPr>
          <p:cNvSpPr/>
          <p:nvPr/>
        </p:nvSpPr>
        <p:spPr>
          <a:xfrm>
            <a:off x="8420389" y="49364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conv3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B38EC1-4CEC-E749-9A57-8C851A528820}"/>
              </a:ext>
            </a:extLst>
          </p:cNvPr>
          <p:cNvSpPr/>
          <p:nvPr/>
        </p:nvSpPr>
        <p:spPr>
          <a:xfrm>
            <a:off x="8420389" y="4664068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conv2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19CA2D-147C-AE42-89FB-E9507526ABD2}"/>
              </a:ext>
            </a:extLst>
          </p:cNvPr>
          <p:cNvSpPr/>
          <p:nvPr/>
        </p:nvSpPr>
        <p:spPr>
          <a:xfrm>
            <a:off x="8420389" y="5203229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E3B16A-D9C7-2549-B2C7-DF823C43BA87}"/>
              </a:ext>
            </a:extLst>
          </p:cNvPr>
          <p:cNvSpPr/>
          <p:nvPr/>
        </p:nvSpPr>
        <p:spPr>
          <a:xfrm>
            <a:off x="8263907" y="5627252"/>
            <a:ext cx="1371923" cy="992637"/>
          </a:xfrm>
          <a:prstGeom prst="rect">
            <a:avLst/>
          </a:prstGeom>
          <a:solidFill>
            <a:srgbClr val="B6DFB3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299712-9095-844E-9C42-B5903CD88219}"/>
              </a:ext>
            </a:extLst>
          </p:cNvPr>
          <p:cNvSpPr/>
          <p:nvPr/>
        </p:nvSpPr>
        <p:spPr>
          <a:xfrm>
            <a:off x="8420389" y="575801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Flatten</a:t>
            </a:r>
            <a:endParaRPr kumimoji="1" lang="ko-Kore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CF2D324-9F91-F944-B209-C70D8AC670F1}"/>
              </a:ext>
            </a:extLst>
          </p:cNvPr>
          <p:cNvSpPr/>
          <p:nvPr/>
        </p:nvSpPr>
        <p:spPr>
          <a:xfrm>
            <a:off x="8420389" y="6302742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1A90843-5B1F-1544-BE75-741C3B246831}"/>
              </a:ext>
            </a:extLst>
          </p:cNvPr>
          <p:cNvSpPr/>
          <p:nvPr/>
        </p:nvSpPr>
        <p:spPr>
          <a:xfrm>
            <a:off x="8420389" y="6030377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2843A7-C251-054A-81B0-AC0E89BE5409}"/>
              </a:ext>
            </a:extLst>
          </p:cNvPr>
          <p:cNvCxnSpPr>
            <a:cxnSpLocks/>
          </p:cNvCxnSpPr>
          <p:nvPr/>
        </p:nvCxnSpPr>
        <p:spPr>
          <a:xfrm>
            <a:off x="8967515" y="1278116"/>
            <a:ext cx="0" cy="34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EDB975F-27C1-4641-ACBE-FD05451B3CE9}"/>
              </a:ext>
            </a:extLst>
          </p:cNvPr>
          <p:cNvCxnSpPr>
            <a:cxnSpLocks/>
          </p:cNvCxnSpPr>
          <p:nvPr/>
        </p:nvCxnSpPr>
        <p:spPr>
          <a:xfrm>
            <a:off x="8967515" y="18039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0F1CF9A-640F-C04F-B3D1-E64461C50797}"/>
              </a:ext>
            </a:extLst>
          </p:cNvPr>
          <p:cNvCxnSpPr>
            <a:cxnSpLocks/>
          </p:cNvCxnSpPr>
          <p:nvPr/>
        </p:nvCxnSpPr>
        <p:spPr>
          <a:xfrm>
            <a:off x="8968830" y="2076336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자유형 87">
            <a:extLst>
              <a:ext uri="{FF2B5EF4-FFF2-40B4-BE49-F238E27FC236}">
                <a16:creationId xmlns:a16="http://schemas.microsoft.com/office/drawing/2014/main" id="{A2593B0F-EFAE-C047-BC07-18DEEB4C2C69}"/>
              </a:ext>
            </a:extLst>
          </p:cNvPr>
          <p:cNvSpPr/>
          <p:nvPr/>
        </p:nvSpPr>
        <p:spPr>
          <a:xfrm>
            <a:off x="8913873" y="2348700"/>
            <a:ext cx="101604" cy="646331"/>
          </a:xfrm>
          <a:custGeom>
            <a:avLst/>
            <a:gdLst>
              <a:gd name="connsiteX0" fmla="*/ 33867 w 101604"/>
              <a:gd name="connsiteY0" fmla="*/ 0 h 568207"/>
              <a:gd name="connsiteX1" fmla="*/ 79022 w 101604"/>
              <a:gd name="connsiteY1" fmla="*/ 75259 h 568207"/>
              <a:gd name="connsiteX2" fmla="*/ 0 w 101604"/>
              <a:gd name="connsiteY2" fmla="*/ 82785 h 568207"/>
              <a:gd name="connsiteX3" fmla="*/ 79022 w 101604"/>
              <a:gd name="connsiteY3" fmla="*/ 150518 h 568207"/>
              <a:gd name="connsiteX4" fmla="*/ 18815 w 101604"/>
              <a:gd name="connsiteY4" fmla="*/ 184385 h 568207"/>
              <a:gd name="connsiteX5" fmla="*/ 90311 w 101604"/>
              <a:gd name="connsiteY5" fmla="*/ 229541 h 568207"/>
              <a:gd name="connsiteX6" fmla="*/ 30104 w 101604"/>
              <a:gd name="connsiteY6" fmla="*/ 270933 h 568207"/>
              <a:gd name="connsiteX7" fmla="*/ 101600 w 101604"/>
              <a:gd name="connsiteY7" fmla="*/ 319852 h 568207"/>
              <a:gd name="connsiteX8" fmla="*/ 33867 w 101604"/>
              <a:gd name="connsiteY8" fmla="*/ 349955 h 568207"/>
              <a:gd name="connsiteX9" fmla="*/ 97837 w 101604"/>
              <a:gd name="connsiteY9" fmla="*/ 402637 h 568207"/>
              <a:gd name="connsiteX10" fmla="*/ 33867 w 101604"/>
              <a:gd name="connsiteY10" fmla="*/ 436504 h 568207"/>
              <a:gd name="connsiteX11" fmla="*/ 86548 w 101604"/>
              <a:gd name="connsiteY11" fmla="*/ 474133 h 568207"/>
              <a:gd name="connsiteX12" fmla="*/ 60207 w 101604"/>
              <a:gd name="connsiteY12" fmla="*/ 504237 h 568207"/>
              <a:gd name="connsiteX13" fmla="*/ 67733 w 101604"/>
              <a:gd name="connsiteY13" fmla="*/ 568207 h 56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1604" h="568207">
                <a:moveTo>
                  <a:pt x="33867" y="0"/>
                </a:moveTo>
                <a:cubicBezTo>
                  <a:pt x="59266" y="30731"/>
                  <a:pt x="84666" y="61462"/>
                  <a:pt x="79022" y="75259"/>
                </a:cubicBezTo>
                <a:cubicBezTo>
                  <a:pt x="73378" y="89056"/>
                  <a:pt x="0" y="70242"/>
                  <a:pt x="0" y="82785"/>
                </a:cubicBezTo>
                <a:cubicBezTo>
                  <a:pt x="0" y="95328"/>
                  <a:pt x="75886" y="133585"/>
                  <a:pt x="79022" y="150518"/>
                </a:cubicBezTo>
                <a:cubicBezTo>
                  <a:pt x="82158" y="167451"/>
                  <a:pt x="16933" y="171215"/>
                  <a:pt x="18815" y="184385"/>
                </a:cubicBezTo>
                <a:cubicBezTo>
                  <a:pt x="20696" y="197556"/>
                  <a:pt x="88430" y="215116"/>
                  <a:pt x="90311" y="229541"/>
                </a:cubicBezTo>
                <a:cubicBezTo>
                  <a:pt x="92193" y="243966"/>
                  <a:pt x="28223" y="255881"/>
                  <a:pt x="30104" y="270933"/>
                </a:cubicBezTo>
                <a:cubicBezTo>
                  <a:pt x="31985" y="285985"/>
                  <a:pt x="100973" y="306682"/>
                  <a:pt x="101600" y="319852"/>
                </a:cubicBezTo>
                <a:cubicBezTo>
                  <a:pt x="102227" y="333022"/>
                  <a:pt x="34494" y="336158"/>
                  <a:pt x="33867" y="349955"/>
                </a:cubicBezTo>
                <a:cubicBezTo>
                  <a:pt x="33240" y="363752"/>
                  <a:pt x="97837" y="388212"/>
                  <a:pt x="97837" y="402637"/>
                </a:cubicBezTo>
                <a:cubicBezTo>
                  <a:pt x="97837" y="417062"/>
                  <a:pt x="35748" y="424588"/>
                  <a:pt x="33867" y="436504"/>
                </a:cubicBezTo>
                <a:cubicBezTo>
                  <a:pt x="31986" y="448420"/>
                  <a:pt x="82158" y="462844"/>
                  <a:pt x="86548" y="474133"/>
                </a:cubicBezTo>
                <a:cubicBezTo>
                  <a:pt x="90938" y="485422"/>
                  <a:pt x="63343" y="488558"/>
                  <a:pt x="60207" y="504237"/>
                </a:cubicBezTo>
                <a:cubicBezTo>
                  <a:pt x="57071" y="519916"/>
                  <a:pt x="66028" y="538339"/>
                  <a:pt x="67733" y="5682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삼각형 89">
            <a:extLst>
              <a:ext uri="{FF2B5EF4-FFF2-40B4-BE49-F238E27FC236}">
                <a16:creationId xmlns:a16="http://schemas.microsoft.com/office/drawing/2014/main" id="{6EFA7C71-540D-C04E-8790-CF2AEC46BEC6}"/>
              </a:ext>
            </a:extLst>
          </p:cNvPr>
          <p:cNvSpPr/>
          <p:nvPr/>
        </p:nvSpPr>
        <p:spPr>
          <a:xfrm rot="10800000">
            <a:off x="8955150" y="2954604"/>
            <a:ext cx="49048" cy="507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4C02731-5DE2-0247-B83A-229759588A64}"/>
              </a:ext>
            </a:extLst>
          </p:cNvPr>
          <p:cNvCxnSpPr>
            <a:cxnSpLocks/>
          </p:cNvCxnSpPr>
          <p:nvPr/>
        </p:nvCxnSpPr>
        <p:spPr>
          <a:xfrm>
            <a:off x="8969646" y="3198451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905227F-6B94-6D49-95EE-3287F309ACA8}"/>
              </a:ext>
            </a:extLst>
          </p:cNvPr>
          <p:cNvCxnSpPr>
            <a:cxnSpLocks/>
          </p:cNvCxnSpPr>
          <p:nvPr/>
        </p:nvCxnSpPr>
        <p:spPr>
          <a:xfrm>
            <a:off x="8967515" y="3475007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6004563-DD97-FD43-956F-9505CB7FF19B}"/>
              </a:ext>
            </a:extLst>
          </p:cNvPr>
          <p:cNvCxnSpPr>
            <a:cxnSpLocks/>
          </p:cNvCxnSpPr>
          <p:nvPr/>
        </p:nvCxnSpPr>
        <p:spPr>
          <a:xfrm>
            <a:off x="8967515" y="3743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CA645CC-9680-A646-88DC-86D0620AAD0E}"/>
              </a:ext>
            </a:extLst>
          </p:cNvPr>
          <p:cNvCxnSpPr>
            <a:cxnSpLocks/>
          </p:cNvCxnSpPr>
          <p:nvPr/>
        </p:nvCxnSpPr>
        <p:spPr>
          <a:xfrm>
            <a:off x="8967515" y="4571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9D1F66A-3D1E-4C41-AF81-56A4A4A1BDA5}"/>
              </a:ext>
            </a:extLst>
          </p:cNvPr>
          <p:cNvCxnSpPr>
            <a:cxnSpLocks/>
          </p:cNvCxnSpPr>
          <p:nvPr/>
        </p:nvCxnSpPr>
        <p:spPr>
          <a:xfrm>
            <a:off x="8967515" y="48453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E981845-19D0-2B47-9F1F-E8366DE880FB}"/>
              </a:ext>
            </a:extLst>
          </p:cNvPr>
          <p:cNvCxnSpPr>
            <a:cxnSpLocks/>
          </p:cNvCxnSpPr>
          <p:nvPr/>
        </p:nvCxnSpPr>
        <p:spPr>
          <a:xfrm>
            <a:off x="8967515" y="51153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0161333-2BB5-C146-A2D2-D6D72E1C9D38}"/>
              </a:ext>
            </a:extLst>
          </p:cNvPr>
          <p:cNvCxnSpPr>
            <a:cxnSpLocks/>
          </p:cNvCxnSpPr>
          <p:nvPr/>
        </p:nvCxnSpPr>
        <p:spPr>
          <a:xfrm>
            <a:off x="8967515" y="5939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6D911E1-1C7E-A34C-8868-18C21DE52898}"/>
              </a:ext>
            </a:extLst>
          </p:cNvPr>
          <p:cNvCxnSpPr>
            <a:cxnSpLocks/>
          </p:cNvCxnSpPr>
          <p:nvPr/>
        </p:nvCxnSpPr>
        <p:spPr>
          <a:xfrm>
            <a:off x="8967515" y="6209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631C84D-7E4F-664F-A6B5-67DC142B9FFE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8964675" y="4012069"/>
            <a:ext cx="2840" cy="37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B0918E0-F99E-AD42-82F3-DD0CADC819AC}"/>
              </a:ext>
            </a:extLst>
          </p:cNvPr>
          <p:cNvCxnSpPr>
            <a:cxnSpLocks/>
          </p:cNvCxnSpPr>
          <p:nvPr/>
        </p:nvCxnSpPr>
        <p:spPr>
          <a:xfrm flipH="1">
            <a:off x="8964675" y="5386407"/>
            <a:ext cx="2840" cy="37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A7D5623-4605-8C40-9BC0-360AFECB9985}"/>
              </a:ext>
            </a:extLst>
          </p:cNvPr>
          <p:cNvSpPr txBox="1"/>
          <p:nvPr/>
        </p:nvSpPr>
        <p:spPr>
          <a:xfrm>
            <a:off x="9849091" y="177701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1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동결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0847C6-09CC-F14C-8FC8-C7BD98F7B647}"/>
              </a:ext>
            </a:extLst>
          </p:cNvPr>
          <p:cNvSpPr txBox="1"/>
          <p:nvPr/>
        </p:nvSpPr>
        <p:spPr>
          <a:xfrm>
            <a:off x="9849091" y="333852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4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동결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CD8577-C0CB-B840-9535-BB5FCF5A6EB9}"/>
              </a:ext>
            </a:extLst>
          </p:cNvPr>
          <p:cNvSpPr txBox="1"/>
          <p:nvPr/>
        </p:nvSpPr>
        <p:spPr>
          <a:xfrm>
            <a:off x="9849091" y="470309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5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미세조정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1168A6-9F24-2147-A020-54DDAE7CCD60}"/>
              </a:ext>
            </a:extLst>
          </p:cNvPr>
          <p:cNvSpPr txBox="1"/>
          <p:nvPr/>
        </p:nvSpPr>
        <p:spPr>
          <a:xfrm>
            <a:off x="9703217" y="5949460"/>
            <a:ext cx="17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/>
              <a:t>새로 추가한 완전 연결 분류기</a:t>
            </a:r>
            <a:endParaRPr kumimoji="1" lang="en-US" altLang="ko-KR" sz="900" dirty="0"/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미세조정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9FFA1C-2815-0342-AF81-CA3D48F8F448}"/>
              </a:ext>
            </a:extLst>
          </p:cNvPr>
          <p:cNvSpPr txBox="1"/>
          <p:nvPr/>
        </p:nvSpPr>
        <p:spPr>
          <a:xfrm>
            <a:off x="9703217" y="25388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" dirty="0"/>
              <a:t>  </a:t>
            </a:r>
            <a:r>
              <a:rPr kumimoji="1" lang="ko-KR" altLang="en-US" sz="700" dirty="0" err="1"/>
              <a:t>합성곱</a:t>
            </a:r>
            <a:r>
              <a:rPr kumimoji="1" lang="ko-KR" altLang="en-US" sz="700" dirty="0"/>
              <a:t> 블록</a:t>
            </a:r>
            <a:r>
              <a:rPr kumimoji="1" lang="en-US" altLang="ko-KR" sz="700" dirty="0"/>
              <a:t>2~3 </a:t>
            </a:r>
            <a:r>
              <a:rPr kumimoji="1" lang="en-US" altLang="ko-KR" sz="700" dirty="0">
                <a:solidFill>
                  <a:srgbClr val="FF0000"/>
                </a:solidFill>
              </a:rPr>
              <a:t>(</a:t>
            </a:r>
            <a:r>
              <a:rPr kumimoji="1" lang="ko-KR" altLang="en-US" sz="700" dirty="0">
                <a:solidFill>
                  <a:srgbClr val="FF0000"/>
                </a:solidFill>
              </a:rPr>
              <a:t>생략</a:t>
            </a:r>
            <a:r>
              <a:rPr kumimoji="1" lang="en-US" altLang="ko-KR" sz="700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kumimoji="1" lang="en-US" altLang="ko-KR" sz="700" dirty="0"/>
              <a:t>(</a:t>
            </a:r>
            <a:r>
              <a:rPr kumimoji="1" lang="ko-KR" altLang="en-US" sz="700" dirty="0"/>
              <a:t>동결</a:t>
            </a:r>
            <a:r>
              <a:rPr kumimoji="1" lang="en-US" altLang="ko-KR" sz="700" dirty="0"/>
              <a:t>)</a:t>
            </a:r>
            <a:endParaRPr kumimoji="1" lang="ko-Kore-KR" altLang="en-US" sz="7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816799-8429-824B-8FF0-78F3DF4EFB69}"/>
              </a:ext>
            </a:extLst>
          </p:cNvPr>
          <p:cNvSpPr txBox="1"/>
          <p:nvPr/>
        </p:nvSpPr>
        <p:spPr>
          <a:xfrm>
            <a:off x="339536" y="4971554"/>
            <a:ext cx="385233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-</a:t>
            </a:r>
            <a:r>
              <a:rPr kumimoji="1" lang="ko-KR" altLang="en-US" sz="1600" b="1" dirty="0"/>
              <a:t> 상위 몇 개의 층만 미세 조정하는 이유</a:t>
            </a:r>
            <a:endParaRPr kumimoji="1" lang="en-US" altLang="ko-KR" sz="16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168316-EF0B-7442-88CC-E69EA9B05178}"/>
              </a:ext>
            </a:extLst>
          </p:cNvPr>
          <p:cNvSpPr txBox="1"/>
          <p:nvPr/>
        </p:nvSpPr>
        <p:spPr>
          <a:xfrm>
            <a:off x="542322" y="2770730"/>
            <a:ext cx="4953600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1.</a:t>
            </a:r>
            <a:r>
              <a:rPr kumimoji="1" lang="ko-KR" altLang="en-US" sz="1400" dirty="0">
                <a:solidFill>
                  <a:prstClr val="black"/>
                </a:solidFill>
              </a:rPr>
              <a:t> 사전에 훈련된 기반 네트워크 위에 새로운 네트워크 추가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2.</a:t>
            </a:r>
            <a:r>
              <a:rPr kumimoji="1" lang="ko-KR" altLang="en-US" sz="1400" dirty="0">
                <a:solidFill>
                  <a:prstClr val="black"/>
                </a:solidFill>
              </a:rPr>
              <a:t> 기반 네트워크 동결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3.</a:t>
            </a:r>
            <a:r>
              <a:rPr kumimoji="1" lang="ko-KR" altLang="en-US" sz="1400" dirty="0">
                <a:solidFill>
                  <a:prstClr val="black"/>
                </a:solidFill>
              </a:rPr>
              <a:t> 새로 추가한 네트워크 훈련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4.</a:t>
            </a:r>
            <a:r>
              <a:rPr kumimoji="1" lang="ko-KR" altLang="en-US" sz="1400" dirty="0">
                <a:solidFill>
                  <a:prstClr val="black"/>
                </a:solidFill>
              </a:rPr>
              <a:t> 기반 네트워크에서 일부 층의 동결 해제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5.</a:t>
            </a:r>
            <a:r>
              <a:rPr kumimoji="1" lang="ko-KR" altLang="en-US" sz="1400" dirty="0">
                <a:solidFill>
                  <a:prstClr val="black"/>
                </a:solidFill>
              </a:rPr>
              <a:t> </a:t>
            </a:r>
            <a:r>
              <a:rPr kumimoji="1" lang="ko-KR" altLang="en-US" sz="1400" b="1" dirty="0">
                <a:solidFill>
                  <a:prstClr val="black"/>
                </a:solidFill>
              </a:rPr>
              <a:t>동결을 해제한 층</a:t>
            </a:r>
            <a:r>
              <a:rPr kumimoji="1" lang="ko-KR" altLang="en-US" sz="1400" dirty="0">
                <a:solidFill>
                  <a:prstClr val="black"/>
                </a:solidFill>
              </a:rPr>
              <a:t>과 </a:t>
            </a:r>
            <a:r>
              <a:rPr kumimoji="1" lang="ko-KR" altLang="en-US" sz="1400" b="1" dirty="0">
                <a:solidFill>
                  <a:prstClr val="black"/>
                </a:solidFill>
              </a:rPr>
              <a:t>새로 추가한 층</a:t>
            </a:r>
            <a:r>
              <a:rPr kumimoji="1" lang="ko-KR" altLang="en-US" sz="1400" dirty="0">
                <a:solidFill>
                  <a:prstClr val="black"/>
                </a:solidFill>
              </a:rPr>
              <a:t>을 함께 훈련</a:t>
            </a:r>
            <a:endParaRPr kumimoji="1" lang="ko-Kore-KR" altLang="en-US" sz="1400" dirty="0">
              <a:solidFill>
                <a:prstClr val="black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9AF1A8C-D387-B748-958B-FCF649655F5D}"/>
              </a:ext>
            </a:extLst>
          </p:cNvPr>
          <p:cNvSpPr txBox="1"/>
          <p:nvPr/>
        </p:nvSpPr>
        <p:spPr>
          <a:xfrm>
            <a:off x="542322" y="5332760"/>
            <a:ext cx="6248827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하위 층들은 좀 더 일반적이고 재사용 가능한 특성들을 </a:t>
            </a:r>
            <a:r>
              <a:rPr kumimoji="1" lang="ko-KR" altLang="en-US" sz="1400" dirty="0" err="1"/>
              <a:t>인코딩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반면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상위 층은 더 특화된 특성을 </a:t>
            </a:r>
            <a:r>
              <a:rPr kumimoji="1" lang="ko-KR" altLang="en-US" sz="1400" dirty="0" err="1"/>
              <a:t>인코딩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→ 수정이 필요한 것은 구체적인 특성이므로 상위 층만 미세 조정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→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층을 전부 훈련할 경우 </a:t>
            </a:r>
            <a:r>
              <a:rPr kumimoji="1" lang="ko-KR" altLang="en-US" sz="1400" dirty="0" err="1"/>
              <a:t>파라미터가</a:t>
            </a:r>
            <a:r>
              <a:rPr kumimoji="1" lang="ko-KR" altLang="en-US" sz="1400" dirty="0"/>
              <a:t> 너무 많아 </a:t>
            </a:r>
            <a:r>
              <a:rPr kumimoji="1" lang="ko-KR" altLang="en-US" sz="1400" dirty="0" err="1"/>
              <a:t>과대적합</a:t>
            </a:r>
            <a:r>
              <a:rPr kumimoji="1" lang="ko-KR" altLang="en-US" sz="1400" dirty="0"/>
              <a:t> 발생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9201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모델 미세 조정하기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3B8E86B-5CA1-A248-9DBD-067DE0D0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5219700" cy="46101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F824A8-4AC2-D542-AA93-C44AB1AE4892}"/>
              </a:ext>
            </a:extLst>
          </p:cNvPr>
          <p:cNvGrpSpPr/>
          <p:nvPr/>
        </p:nvGrpSpPr>
        <p:grpSpPr>
          <a:xfrm>
            <a:off x="7109845" y="1673323"/>
            <a:ext cx="3628565" cy="4907372"/>
            <a:chOff x="6904447" y="1616764"/>
            <a:chExt cx="3628565" cy="49073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CC9A97-AC5E-194C-8D47-5BB76B92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447" y="4093293"/>
              <a:ext cx="3628565" cy="24308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26D166-CC04-A942-8837-8C781440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447" y="1616764"/>
              <a:ext cx="3628565" cy="2444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28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모델 미세 조정하기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C32CB-BB0F-6142-8FE3-C5CA08494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6909403" cy="464116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CF72B9-CD98-5D4C-8EB3-2E12913634F0}"/>
              </a:ext>
            </a:extLst>
          </p:cNvPr>
          <p:cNvGrpSpPr/>
          <p:nvPr/>
        </p:nvGrpSpPr>
        <p:grpSpPr>
          <a:xfrm>
            <a:off x="7962259" y="1914036"/>
            <a:ext cx="3427564" cy="4641165"/>
            <a:chOff x="7669863" y="1297910"/>
            <a:chExt cx="3979810" cy="53889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B4589F-C0B7-7547-8C6A-EDC89A28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863" y="1297910"/>
              <a:ext cx="3965018" cy="266307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1FFC0C-9431-064C-8599-AC8CB1BF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656" y="4048461"/>
              <a:ext cx="3965017" cy="2638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57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52467" y="3135650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2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5.4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6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컨브넷의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시각적 표현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F2A6A-C305-7949-8F6E-B827A76BAFE6}"/>
              </a:ext>
            </a:extLst>
          </p:cNvPr>
          <p:cNvSpPr txBox="1"/>
          <p:nvPr/>
        </p:nvSpPr>
        <p:spPr>
          <a:xfrm>
            <a:off x="339536" y="1914037"/>
            <a:ext cx="6478055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b="1" dirty="0"/>
              <a:t> 중간층의 출력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중간층에 있는 활성화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을 시각화하기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b="1" dirty="0"/>
              <a:t> 필터를 시각화하기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클래스 활성화에 대한 </a:t>
            </a:r>
            <a:r>
              <a:rPr kumimoji="1" lang="ko-KR" altLang="en-US" b="1" dirty="0" err="1"/>
              <a:t>히트맵을</a:t>
            </a:r>
            <a:r>
              <a:rPr kumimoji="1" lang="ko-KR" altLang="en-US" b="1" dirty="0"/>
              <a:t> 이미지에 시각화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3599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640005" cy="707886"/>
            <a:chOff x="294640" y="3596640"/>
            <a:chExt cx="264000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합성곱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연산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087242" cy="707886"/>
            <a:chOff x="294640" y="3596640"/>
            <a:chExt cx="308724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최대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풀링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연산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4106752" cy="707886"/>
            <a:chOff x="294640" y="3596640"/>
            <a:chExt cx="410675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소규모 데이터셋 훈련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70261F-2EC0-4520-A1FB-6A96456A10F7}"/>
              </a:ext>
            </a:extLst>
          </p:cNvPr>
          <p:cNvGrpSpPr/>
          <p:nvPr/>
        </p:nvGrpSpPr>
        <p:grpSpPr>
          <a:xfrm>
            <a:off x="6096000" y="3799840"/>
            <a:ext cx="3319678" cy="707886"/>
            <a:chOff x="294640" y="3596640"/>
            <a:chExt cx="331967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1DD125-3086-4B57-BFD5-10BD0256EBE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62ED60-2044-4F25-8DAC-74BB9423A132}"/>
                </a:ext>
              </a:extLst>
            </p:cNvPr>
            <p:cNvSpPr txBox="1"/>
            <p:nvPr/>
          </p:nvSpPr>
          <p:spPr>
            <a:xfrm>
              <a:off x="943394" y="368897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내려받기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57C9B2-4D99-483A-9BF5-C585E8CE63A6}"/>
              </a:ext>
            </a:extLst>
          </p:cNvPr>
          <p:cNvGrpSpPr/>
          <p:nvPr/>
        </p:nvGrpSpPr>
        <p:grpSpPr>
          <a:xfrm>
            <a:off x="6096000" y="4790678"/>
            <a:ext cx="3659515" cy="707886"/>
            <a:chOff x="294640" y="3596640"/>
            <a:chExt cx="365951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D9CAF3-2FB3-43B8-996F-C69B698D4A84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713F98-4E6F-472D-B790-E59171551B40}"/>
                </a:ext>
              </a:extLst>
            </p:cNvPr>
            <p:cNvSpPr txBox="1"/>
            <p:nvPr/>
          </p:nvSpPr>
          <p:spPr>
            <a:xfrm>
              <a:off x="943394" y="3688973"/>
              <a:ext cx="3010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네트워크 구성하기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F233A2-6139-4C16-9C6B-62BB1486D1AA}"/>
              </a:ext>
            </a:extLst>
          </p:cNvPr>
          <p:cNvGrpSpPr/>
          <p:nvPr/>
        </p:nvGrpSpPr>
        <p:grpSpPr>
          <a:xfrm>
            <a:off x="6096000" y="5781516"/>
            <a:ext cx="4106752" cy="707886"/>
            <a:chOff x="294640" y="3596640"/>
            <a:chExt cx="4106752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575977-6425-49F0-8401-CBE89B11D6C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2B7909-40C0-4479-A84E-523F05B3EB7F}"/>
                </a:ext>
              </a:extLst>
            </p:cNvPr>
            <p:cNvSpPr txBox="1"/>
            <p:nvPr/>
          </p:nvSpPr>
          <p:spPr>
            <a:xfrm>
              <a:off x="943394" y="3688973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전처리와 증식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10621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중간층의 활성화 시각화하기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-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네트워크에 있는 여러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합성곱과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풀링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층이 출력하는 특성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맵을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그리는 것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E0F73F0-3BCC-A04A-B24D-222363317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193131"/>
            <a:ext cx="3557384" cy="15308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ECC05B4-F2E4-074E-8EBF-0AF514281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4190737"/>
            <a:ext cx="2249427" cy="25499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7F2FB-5C17-EC4D-87AB-0327AB93C555}"/>
              </a:ext>
            </a:extLst>
          </p:cNvPr>
          <p:cNvSpPr txBox="1"/>
          <p:nvPr/>
        </p:nvSpPr>
        <p:spPr>
          <a:xfrm>
            <a:off x="186080" y="1852216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개별 이미지 </a:t>
            </a:r>
            <a:r>
              <a:rPr kumimoji="1" lang="ko-KR" altLang="en-US" sz="1400" dirty="0" err="1"/>
              <a:t>전처리하기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DB3A0-D44A-3141-AE74-0CDD5EF7872B}"/>
              </a:ext>
            </a:extLst>
          </p:cNvPr>
          <p:cNvSpPr txBox="1"/>
          <p:nvPr/>
        </p:nvSpPr>
        <p:spPr>
          <a:xfrm>
            <a:off x="186080" y="3871516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테스트 사진 출력하기</a:t>
            </a:r>
            <a:endParaRPr kumimoji="1" lang="ko-Kore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6CF307-F57F-854C-A720-D02E4E501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2166337"/>
            <a:ext cx="5388924" cy="4051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986E0A-963D-D041-A15A-C258B5AD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3005415"/>
            <a:ext cx="3557384" cy="2200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A71A67-F495-844C-93ED-DF2209F83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3738810"/>
            <a:ext cx="4171628" cy="29139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90C-8F87-3940-BCE7-51330FD037BE}"/>
              </a:ext>
            </a:extLst>
          </p:cNvPr>
          <p:cNvSpPr txBox="1"/>
          <p:nvPr/>
        </p:nvSpPr>
        <p:spPr>
          <a:xfrm>
            <a:off x="4933071" y="1852216"/>
            <a:ext cx="4528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</a:t>
            </a:r>
            <a:r>
              <a:rPr kumimoji="1" lang="ko-KR" altLang="en-US" sz="1400" dirty="0" err="1"/>
              <a:t>텐서와</a:t>
            </a:r>
            <a:r>
              <a:rPr kumimoji="1" lang="ko-KR" altLang="en-US" sz="1400" dirty="0"/>
              <a:t> 출력 </a:t>
            </a:r>
            <a:r>
              <a:rPr kumimoji="1" lang="ko-KR" altLang="en-US" sz="1400" dirty="0" err="1"/>
              <a:t>텐서의</a:t>
            </a:r>
            <a:r>
              <a:rPr kumimoji="1" lang="ko-KR" altLang="en-US" sz="1400" dirty="0"/>
              <a:t> 리스트로 모델 객체 만들기</a:t>
            </a:r>
            <a:endParaRPr kumimoji="1"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42F7B-BA19-4248-A832-F8719A1C3B10}"/>
              </a:ext>
            </a:extLst>
          </p:cNvPr>
          <p:cNvSpPr txBox="1"/>
          <p:nvPr/>
        </p:nvSpPr>
        <p:spPr>
          <a:xfrm>
            <a:off x="4933071" y="2699456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예측 모드로 모델 실행하기</a:t>
            </a:r>
            <a:endParaRPr kumimoji="1" lang="ko-Kore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03E5B-EE2C-1441-831B-BF8B531CF39E}"/>
              </a:ext>
            </a:extLst>
          </p:cNvPr>
          <p:cNvSpPr txBox="1"/>
          <p:nvPr/>
        </p:nvSpPr>
        <p:spPr>
          <a:xfrm>
            <a:off x="4933071" y="3418688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en-US" altLang="ko-KR" sz="1400" dirty="0"/>
              <a:t>20</a:t>
            </a:r>
            <a:r>
              <a:rPr kumimoji="1" lang="ko-KR" altLang="en-US" sz="1400" dirty="0"/>
              <a:t>번째 채널 시각화하기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473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A7D2F2-247B-A643-8B88-919552530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548924"/>
            <a:ext cx="4700626" cy="5043289"/>
          </a:xfrm>
          <a:prstGeom prst="rect">
            <a:avLst/>
          </a:prstGeom>
        </p:spPr>
      </p:pic>
      <p:pic>
        <p:nvPicPr>
          <p:cNvPr id="8" name="그림 7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8F49E06-0D2E-274A-83B2-270749885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63" y="1475983"/>
            <a:ext cx="5322999" cy="852683"/>
          </a:xfrm>
          <a:prstGeom prst="rect">
            <a:avLst/>
          </a:prstGeom>
        </p:spPr>
      </p:pic>
      <p:pic>
        <p:nvPicPr>
          <p:cNvPr id="12" name="그림 11" descr="텍스트, 디스플레이, 전자기기, 화면이(가) 표시된 사진&#10;&#10;자동 생성된 설명">
            <a:extLst>
              <a:ext uri="{FF2B5EF4-FFF2-40B4-BE49-F238E27FC236}">
                <a16:creationId xmlns:a16="http://schemas.microsoft.com/office/drawing/2014/main" id="{BA01C2EA-5FC6-7A4B-A8C7-66BBEB7EC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54" y="2328666"/>
            <a:ext cx="5335536" cy="1504734"/>
          </a:xfrm>
          <a:prstGeom prst="rect">
            <a:avLst/>
          </a:prstGeom>
        </p:spPr>
      </p:pic>
      <p:pic>
        <p:nvPicPr>
          <p:cNvPr id="16" name="그림 15" descr="텍스트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9FC717E1-D665-0945-A85E-2CDA76954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63" y="3833400"/>
            <a:ext cx="5391963" cy="273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A110B4-4CE6-3E45-B92A-729C54B5A5F7}"/>
              </a:ext>
            </a:extLst>
          </p:cNvPr>
          <p:cNvSpPr txBox="1"/>
          <p:nvPr/>
        </p:nvSpPr>
        <p:spPr>
          <a:xfrm>
            <a:off x="218046" y="1241147"/>
            <a:ext cx="3264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중간층의 활성화에 있는 채널 시각화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662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784F7-0B9C-7040-BA14-16EBD183E4CE}"/>
              </a:ext>
            </a:extLst>
          </p:cNvPr>
          <p:cNvSpPr txBox="1"/>
          <p:nvPr/>
        </p:nvSpPr>
        <p:spPr>
          <a:xfrm>
            <a:off x="339536" y="1264666"/>
            <a:ext cx="769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필터 시각화하기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각 필터가 반응하는 시각적 패턴을 그려보는 것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119684-7CF0-BA49-9EAA-69C30E0ADAA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95C2D2-D4D1-9B45-AF8B-4A40E40C3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" y="2124217"/>
            <a:ext cx="4057558" cy="1514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96E8A7-C479-3747-A452-A110382634D3}"/>
              </a:ext>
            </a:extLst>
          </p:cNvPr>
          <p:cNvSpPr txBox="1"/>
          <p:nvPr/>
        </p:nvSpPr>
        <p:spPr>
          <a:xfrm>
            <a:off x="229063" y="183659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필터 시각화를 위한 손실 </a:t>
            </a:r>
            <a:r>
              <a:rPr kumimoji="1" lang="ko-KR" altLang="en-US" sz="1400" dirty="0" err="1"/>
              <a:t>텐서</a:t>
            </a:r>
            <a:r>
              <a:rPr kumimoji="1" lang="ko-KR" altLang="en-US" sz="1400" dirty="0"/>
              <a:t> 정의하기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4B766-C0A3-104B-AA54-48A2EEF5D616}"/>
              </a:ext>
            </a:extLst>
          </p:cNvPr>
          <p:cNvSpPr txBox="1"/>
          <p:nvPr/>
        </p:nvSpPr>
        <p:spPr>
          <a:xfrm>
            <a:off x="229063" y="4096645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입력에 대한 손실의 </a:t>
            </a:r>
            <a:r>
              <a:rPr kumimoji="1" lang="ko-KR" altLang="en-US" sz="1400" dirty="0" err="1"/>
              <a:t>그래디언트</a:t>
            </a:r>
            <a:r>
              <a:rPr kumimoji="1" lang="ko-KR" altLang="en-US" sz="1400" dirty="0"/>
              <a:t> 구하고 정규화</a:t>
            </a:r>
            <a:endParaRPr kumimoji="1" lang="ko-Kore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AFD7EC-7076-AC41-9F32-8539F1DA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" y="4416297"/>
            <a:ext cx="3881839" cy="42079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00246BB-81F6-8B44-BFDD-4FDCA2CD1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" y="5643392"/>
            <a:ext cx="4752478" cy="6288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228C4-C176-6E4C-A8B2-9FBF4C7CF7F6}"/>
              </a:ext>
            </a:extLst>
          </p:cNvPr>
          <p:cNvSpPr txBox="1"/>
          <p:nvPr/>
        </p:nvSpPr>
        <p:spPr>
          <a:xfrm>
            <a:off x="229063" y="5335615"/>
            <a:ext cx="356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값에 대한 </a:t>
            </a:r>
            <a:r>
              <a:rPr kumimoji="1" lang="ko-KR" altLang="en-US" sz="1400" dirty="0" err="1"/>
              <a:t>넘파이</a:t>
            </a:r>
            <a:r>
              <a:rPr kumimoji="1" lang="ko-KR" altLang="en-US" sz="1400" dirty="0"/>
              <a:t> 출력 값 추출하기</a:t>
            </a:r>
            <a:endParaRPr kumimoji="1" lang="ko-Kore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F1EB4DD-7CEB-EE4E-B187-82F9D8C42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99" y="2156248"/>
            <a:ext cx="4952464" cy="1337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DD073A-C67B-8C44-B1F6-356F08F903BE}"/>
              </a:ext>
            </a:extLst>
          </p:cNvPr>
          <p:cNvSpPr txBox="1"/>
          <p:nvPr/>
        </p:nvSpPr>
        <p:spPr>
          <a:xfrm>
            <a:off x="6111413" y="1831854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확률적 경사 </a:t>
            </a:r>
            <a:r>
              <a:rPr kumimoji="1" lang="ko-KR" altLang="en-US" sz="1400" dirty="0" err="1"/>
              <a:t>상승법을</a:t>
            </a:r>
            <a:r>
              <a:rPr kumimoji="1" lang="ko-KR" altLang="en-US" sz="1400" dirty="0"/>
              <a:t> 사용한 손실 최대화하기</a:t>
            </a:r>
            <a:endParaRPr kumimoji="1" lang="ko-Kore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7F598-BB08-AC45-9108-DED0A030E615}"/>
              </a:ext>
            </a:extLst>
          </p:cNvPr>
          <p:cNvSpPr txBox="1"/>
          <p:nvPr/>
        </p:nvSpPr>
        <p:spPr>
          <a:xfrm>
            <a:off x="6111413" y="3833460"/>
            <a:ext cx="446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텐서를</a:t>
            </a:r>
            <a:r>
              <a:rPr kumimoji="1" lang="ko-KR" altLang="en-US" sz="1400" dirty="0"/>
              <a:t> 이미지 형태로 변환하기 위한 유틸리티 함수</a:t>
            </a:r>
            <a:endParaRPr kumimoji="1" lang="ko-Kore-KR" altLang="en-US" sz="1400" dirty="0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7CFE86B-348C-DC4B-A957-6CF653AD8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74" y="4132270"/>
            <a:ext cx="3221282" cy="21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7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6E8A7-C479-3747-A452-A110382634D3}"/>
              </a:ext>
            </a:extLst>
          </p:cNvPr>
          <p:cNvSpPr txBox="1"/>
          <p:nvPr/>
        </p:nvSpPr>
        <p:spPr>
          <a:xfrm>
            <a:off x="229063" y="150419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필터 시각화 이미지를 만드는 함수</a:t>
            </a:r>
            <a:endParaRPr kumimoji="1" lang="ko-Kore-KR" altLang="en-US" sz="14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894506A-1F49-324D-A10A-201496B8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/>
          <a:stretch/>
        </p:blipFill>
        <p:spPr>
          <a:xfrm>
            <a:off x="352538" y="1807226"/>
            <a:ext cx="5304549" cy="324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B88BD2-5324-6F46-BB7A-056879754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14" y="2026682"/>
            <a:ext cx="3817125" cy="3641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89627D-2C79-7D4D-A1FF-8F91FE13ADB0}"/>
              </a:ext>
            </a:extLst>
          </p:cNvPr>
          <p:cNvSpPr txBox="1"/>
          <p:nvPr/>
        </p:nvSpPr>
        <p:spPr>
          <a:xfrm>
            <a:off x="7043472" y="1765072"/>
            <a:ext cx="3868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block3_conv1 </a:t>
            </a:r>
            <a:r>
              <a:rPr kumimoji="1" lang="ko-KR" altLang="en-US" sz="1100" dirty="0"/>
              <a:t>층의 </a:t>
            </a:r>
            <a:r>
              <a:rPr kumimoji="1" lang="en-US" altLang="ko-KR" sz="1100" dirty="0"/>
              <a:t>0</a:t>
            </a:r>
            <a:r>
              <a:rPr kumimoji="1" lang="ko-KR" altLang="en-US" sz="1100" dirty="0"/>
              <a:t>번째 채널이 최대로 반응하는 패턴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1255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88456-F8E1-6A48-ACC7-9BB62AD336B4}"/>
              </a:ext>
            </a:extLst>
          </p:cNvPr>
          <p:cNvSpPr txBox="1"/>
          <p:nvPr/>
        </p:nvSpPr>
        <p:spPr>
          <a:xfrm>
            <a:off x="229063" y="1550872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층에 있는 각 필터에 반응하는 패턴 생성하기</a:t>
            </a:r>
            <a:endParaRPr kumimoji="1" lang="ko-Kore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9C4C02-F9FD-5648-8A8F-D9DBBE835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" y="1866098"/>
            <a:ext cx="5269573" cy="3023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DE3717-5AE1-F64D-BF8C-E486B5C92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40" y="1521581"/>
            <a:ext cx="2353544" cy="2369609"/>
          </a:xfrm>
          <a:prstGeom prst="rect">
            <a:avLst/>
          </a:prstGeom>
        </p:spPr>
      </p:pic>
      <p:pic>
        <p:nvPicPr>
          <p:cNvPr id="11" name="그림 10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EA69C5BA-3CDC-7149-8FA1-FB8540FD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50" y="4226083"/>
            <a:ext cx="2348974" cy="2369609"/>
          </a:xfrm>
          <a:prstGeom prst="rect">
            <a:avLst/>
          </a:prstGeom>
        </p:spPr>
      </p:pic>
      <p:pic>
        <p:nvPicPr>
          <p:cNvPr id="15" name="그림 14" descr="텍스트, 쇼지, 건물, 바둑판식이(가) 표시된 사진&#10;&#10;자동 생성된 설명">
            <a:extLst>
              <a:ext uri="{FF2B5EF4-FFF2-40B4-BE49-F238E27FC236}">
                <a16:creationId xmlns:a16="http://schemas.microsoft.com/office/drawing/2014/main" id="{FADB9D32-E28A-9843-B67B-94727632D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79" y="4226083"/>
            <a:ext cx="2372873" cy="23696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831711-3FF7-1C43-8C44-90AA1C517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24" y="1521582"/>
            <a:ext cx="2348974" cy="2330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42A6E7-9D3E-BA4B-A8E6-6DEB5CCAA19F}"/>
              </a:ext>
            </a:extLst>
          </p:cNvPr>
          <p:cNvSpPr txBox="1"/>
          <p:nvPr/>
        </p:nvSpPr>
        <p:spPr>
          <a:xfrm>
            <a:off x="6310048" y="1298721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block1_conv1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7E8F2-0F75-B54E-A5E4-BA4C15F8F32B}"/>
              </a:ext>
            </a:extLst>
          </p:cNvPr>
          <p:cNvSpPr txBox="1"/>
          <p:nvPr/>
        </p:nvSpPr>
        <p:spPr>
          <a:xfrm>
            <a:off x="6310048" y="3993153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block2_conv1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FD09E-E224-044B-B02D-87B64EE7AE94}"/>
              </a:ext>
            </a:extLst>
          </p:cNvPr>
          <p:cNvSpPr txBox="1"/>
          <p:nvPr/>
        </p:nvSpPr>
        <p:spPr>
          <a:xfrm>
            <a:off x="9419008" y="3993153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block4_conv1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D72143-80BF-3D49-9E37-7D7495B935DC}"/>
              </a:ext>
            </a:extLst>
          </p:cNvPr>
          <p:cNvSpPr txBox="1"/>
          <p:nvPr/>
        </p:nvSpPr>
        <p:spPr>
          <a:xfrm>
            <a:off x="9419008" y="1286529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block3_conv1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393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1180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클래스 활성화의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히트맵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시각화하기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특정 출력 클래스에 대해 입력 이미지의 모든 위치를 계산한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2D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점수 그리드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970C1C-C13B-5848-AF96-D788487E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144373"/>
            <a:ext cx="4571407" cy="1223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52464-D998-DE4F-96B0-0437871D632F}"/>
              </a:ext>
            </a:extLst>
          </p:cNvPr>
          <p:cNvSpPr txBox="1"/>
          <p:nvPr/>
        </p:nvSpPr>
        <p:spPr>
          <a:xfrm>
            <a:off x="229063" y="1836596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이미지 </a:t>
            </a:r>
            <a:r>
              <a:rPr kumimoji="1" lang="ko-KR" altLang="en-US" sz="1400" dirty="0" err="1"/>
              <a:t>전처리하기</a:t>
            </a:r>
            <a:endParaRPr kumimoji="1" lang="ko-Kore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33B20-C8EA-2349-B56D-AC282AC92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3785906"/>
            <a:ext cx="5949950" cy="2801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98197-0D93-934A-AFCC-B0E85742A2EC}"/>
              </a:ext>
            </a:extLst>
          </p:cNvPr>
          <p:cNvSpPr txBox="1"/>
          <p:nvPr/>
        </p:nvSpPr>
        <p:spPr>
          <a:xfrm>
            <a:off x="229063" y="3470324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en-US" altLang="ko-KR" sz="1400" dirty="0"/>
              <a:t>Grad-CAM </a:t>
            </a:r>
            <a:r>
              <a:rPr kumimoji="1" lang="ko-KR" altLang="en-US" sz="1400" dirty="0"/>
              <a:t>알고리즘 설정하기</a:t>
            </a:r>
            <a:endParaRPr kumimoji="1" lang="ko-Kore-KR" altLang="en-US" sz="14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63FC25-16AE-3940-80F3-42B1C85F2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76" y="2144373"/>
            <a:ext cx="31496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FD08BB-A97C-C448-B2E0-197E46285F53}"/>
              </a:ext>
            </a:extLst>
          </p:cNvPr>
          <p:cNvSpPr txBox="1"/>
          <p:nvPr/>
        </p:nvSpPr>
        <p:spPr>
          <a:xfrm>
            <a:off x="6556711" y="1836596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히트맵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후처리하기</a:t>
            </a:r>
            <a:endParaRPr kumimoji="1" lang="ko-Kore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9C9C2F-7BEA-164C-A40F-7B654C575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76" y="3429000"/>
            <a:ext cx="3149600" cy="31443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5E7ECE-531B-FE48-B5EA-8D91DF34AF2E}"/>
              </a:ext>
            </a:extLst>
          </p:cNvPr>
          <p:cNvSpPr txBox="1"/>
          <p:nvPr/>
        </p:nvSpPr>
        <p:spPr>
          <a:xfrm>
            <a:off x="6654800" y="3181770"/>
            <a:ext cx="2549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입력에 대한 클래스 활성화 </a:t>
            </a:r>
            <a:r>
              <a:rPr kumimoji="1" lang="ko-KR" altLang="en-US" sz="1100" dirty="0" err="1"/>
              <a:t>히트맵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222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2464-D998-DE4F-96B0-0437871D632F}"/>
              </a:ext>
            </a:extLst>
          </p:cNvPr>
          <p:cNvSpPr txBox="1"/>
          <p:nvPr/>
        </p:nvSpPr>
        <p:spPr>
          <a:xfrm>
            <a:off x="229063" y="1422068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원본 이미지에 </a:t>
            </a:r>
            <a:r>
              <a:rPr kumimoji="1" lang="ko-KR" altLang="en-US" sz="1400" dirty="0" err="1"/>
              <a:t>히트맵</a:t>
            </a:r>
            <a:r>
              <a:rPr kumimoji="1" lang="ko-KR" altLang="en-US" sz="1400" dirty="0"/>
              <a:t> 덧붙이기</a:t>
            </a:r>
            <a:endParaRPr kumimoji="1" lang="ko-Kore-KR" altLang="en-US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27845B9-F173-4C48-B89B-59AF87D1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7" y="1729845"/>
            <a:ext cx="5918200" cy="2489200"/>
          </a:xfrm>
          <a:prstGeom prst="rect">
            <a:avLst/>
          </a:prstGeom>
        </p:spPr>
      </p:pic>
      <p:pic>
        <p:nvPicPr>
          <p:cNvPr id="21" name="그림 20" descr="텍스트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9A946992-B7FE-8C4F-BDEE-5EF2F556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76" y="2490072"/>
            <a:ext cx="3953764" cy="26825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6831C1-28CA-3F4A-B8F4-9D496119B374}"/>
              </a:ext>
            </a:extLst>
          </p:cNvPr>
          <p:cNvSpPr txBox="1"/>
          <p:nvPr/>
        </p:nvSpPr>
        <p:spPr>
          <a:xfrm>
            <a:off x="7226300" y="2228462"/>
            <a:ext cx="3586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원본이미지에 클래스 활성화 </a:t>
            </a:r>
            <a:r>
              <a:rPr kumimoji="1" lang="ko-KR" altLang="en-US" sz="1100" dirty="0" err="1"/>
              <a:t>히트맵을</a:t>
            </a:r>
            <a:r>
              <a:rPr kumimoji="1" lang="ko-KR" altLang="en-US" sz="1100" dirty="0"/>
              <a:t> 겹친 이미지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09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01A34-4FBA-4041-8ECA-AC158A0C5931}"/>
              </a:ext>
            </a:extLst>
          </p:cNvPr>
          <p:cNvSpPr txBox="1"/>
          <p:nvPr/>
        </p:nvSpPr>
        <p:spPr>
          <a:xfrm>
            <a:off x="339536" y="126466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5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장에서 배운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BB0356-CFA0-6F4F-868D-87D82E272AE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5538B-974C-4A4A-93D4-32DAFD689E75}"/>
              </a:ext>
            </a:extLst>
          </p:cNvPr>
          <p:cNvSpPr txBox="1"/>
          <p:nvPr/>
        </p:nvSpPr>
        <p:spPr>
          <a:xfrm>
            <a:off x="339536" y="1914037"/>
            <a:ext cx="7018268" cy="343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소개와 이해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컨브넷을</a:t>
            </a:r>
            <a:r>
              <a:rPr kumimoji="1" lang="ko-KR" altLang="en-US" dirty="0"/>
              <a:t> 사용하여 처음부터 </a:t>
            </a:r>
            <a:r>
              <a:rPr kumimoji="1" lang="ko-KR" altLang="en-US" b="1" dirty="0"/>
              <a:t>훈련 진행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과대적합을</a:t>
            </a:r>
            <a:r>
              <a:rPr kumimoji="1" lang="ko-KR" altLang="en-US" dirty="0"/>
              <a:t> 줄이기 위해 </a:t>
            </a:r>
            <a:r>
              <a:rPr kumimoji="1" lang="ko-KR" altLang="en-US" b="1" dirty="0"/>
              <a:t>데이터 증식</a:t>
            </a:r>
            <a:r>
              <a:rPr kumimoji="1" lang="ko-KR" altLang="en-US" dirty="0"/>
              <a:t>을 하는 방법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사전 훈련된 </a:t>
            </a:r>
            <a:r>
              <a:rPr kumimoji="1" lang="ko-KR" altLang="en-US" b="1" dirty="0" err="1"/>
              <a:t>컨브넷</a:t>
            </a:r>
            <a:r>
              <a:rPr kumimoji="1" lang="ko-KR" altLang="en-US" dirty="0" err="1"/>
              <a:t>을</a:t>
            </a:r>
            <a:r>
              <a:rPr kumimoji="1" lang="ko-KR" altLang="en-US" dirty="0"/>
              <a:t> 사용하여 특성 추출과 미세 조정하는 방법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클래스 활성화 </a:t>
            </a:r>
            <a:r>
              <a:rPr kumimoji="1" lang="ko-KR" altLang="en-US" b="1" dirty="0" err="1"/>
              <a:t>히트맵</a:t>
            </a:r>
            <a:r>
              <a:rPr kumimoji="1" lang="ko-KR" altLang="en-US" dirty="0" err="1"/>
              <a:t>을</a:t>
            </a:r>
            <a:r>
              <a:rPr kumimoji="1" lang="ko-KR" altLang="en-US" dirty="0"/>
              <a:t> 포함하여 </a:t>
            </a:r>
            <a:r>
              <a:rPr kumimoji="1" lang="ko-KR" altLang="en-US" dirty="0" err="1"/>
              <a:t>컨브넷이</a:t>
            </a:r>
            <a:r>
              <a:rPr kumimoji="1" lang="ko-KR" altLang="en-US" dirty="0"/>
              <a:t> 학습한 </a:t>
            </a:r>
            <a:r>
              <a:rPr kumimoji="1" lang="ko-KR" altLang="en-US" b="1" dirty="0"/>
              <a:t>필터 시각화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29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34277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다루기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8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2298731" y="3604274"/>
            <a:ext cx="204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9C71A8E-D5E0-4383-83B5-D838C200DB1E}"/>
              </a:ext>
            </a:extLst>
          </p:cNvPr>
          <p:cNvSpPr/>
          <p:nvPr/>
        </p:nvSpPr>
        <p:spPr>
          <a:xfrm rot="16200000">
            <a:off x="6023633" y="3438864"/>
            <a:ext cx="394447" cy="977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27377-A8A6-4522-BB3E-D512666A6387}"/>
              </a:ext>
            </a:extLst>
          </p:cNvPr>
          <p:cNvSpPr txBox="1"/>
          <p:nvPr/>
        </p:nvSpPr>
        <p:spPr>
          <a:xfrm>
            <a:off x="5082091" y="2967335"/>
            <a:ext cx="2277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벡터화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B180E-9E5C-194B-9AE6-F2F68708DC74}"/>
              </a:ext>
            </a:extLst>
          </p:cNvPr>
          <p:cNvSpPr txBox="1"/>
          <p:nvPr/>
        </p:nvSpPr>
        <p:spPr>
          <a:xfrm>
            <a:off x="8098125" y="3583011"/>
            <a:ext cx="3025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수치형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7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간단한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만들기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02B2CA-9586-4729-98A2-6CB584561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4"/>
          <a:stretch/>
        </p:blipFill>
        <p:spPr>
          <a:xfrm>
            <a:off x="339536" y="2459728"/>
            <a:ext cx="6954703" cy="2179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ABB484-11DB-4E73-9FFE-EB2FDF8E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47" y="1895274"/>
            <a:ext cx="6589307" cy="39439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0A9E12-4B7B-4A56-8661-91B0B35B95D0}"/>
              </a:ext>
            </a:extLst>
          </p:cNvPr>
          <p:cNvSpPr/>
          <p:nvPr/>
        </p:nvSpPr>
        <p:spPr>
          <a:xfrm>
            <a:off x="9406383" y="4603449"/>
            <a:ext cx="1306441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텍스트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벡터화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875104" y="1487240"/>
            <a:ext cx="8881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텍스트를 단어로 나누고 각 단어를 하나의 벡터로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텍스트를 문자로 나누고 각 문자를 하나의 벡터로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텍스트에서 단어나 문자의 </a:t>
            </a: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n-</a:t>
            </a:r>
            <a:r>
              <a:rPr lang="ko-KR" altLang="en-US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그램을 추출해 하나의 벡터로 변환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아래쪽 7">
            <a:extLst>
              <a:ext uri="{FF2B5EF4-FFF2-40B4-BE49-F238E27FC236}">
                <a16:creationId xmlns:a16="http://schemas.microsoft.com/office/drawing/2014/main" id="{35060049-4F98-A24A-8A7D-041E54CD5AB7}"/>
              </a:ext>
            </a:extLst>
          </p:cNvPr>
          <p:cNvSpPr/>
          <p:nvPr/>
        </p:nvSpPr>
        <p:spPr>
          <a:xfrm>
            <a:off x="3050271" y="2913183"/>
            <a:ext cx="394447" cy="977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C4FF9-1F24-EC44-898B-08C9A30832C0}"/>
              </a:ext>
            </a:extLst>
          </p:cNvPr>
          <p:cNvSpPr txBox="1"/>
          <p:nvPr/>
        </p:nvSpPr>
        <p:spPr>
          <a:xfrm>
            <a:off x="2298731" y="4300616"/>
            <a:ext cx="2044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토큰화</a:t>
            </a:r>
            <a:endParaRPr kumimoji="0" lang="ko-KR" altLang="en-US" sz="3600" b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A09029-0471-6948-826E-78C844DDE752}"/>
              </a:ext>
            </a:extLst>
          </p:cNvPr>
          <p:cNvSpPr/>
          <p:nvPr/>
        </p:nvSpPr>
        <p:spPr>
          <a:xfrm>
            <a:off x="8063018" y="2913183"/>
            <a:ext cx="2344877" cy="471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텍스트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“The cat sat on the mat.”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51E788-185A-1840-A27D-912C890E1435}"/>
              </a:ext>
            </a:extLst>
          </p:cNvPr>
          <p:cNvSpPr/>
          <p:nvPr/>
        </p:nvSpPr>
        <p:spPr>
          <a:xfrm>
            <a:off x="7858995" y="3926978"/>
            <a:ext cx="2752922" cy="523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토큰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“</a:t>
            </a:r>
            <a:r>
              <a:rPr kumimoji="0" lang="en-US" altLang="ko-KR" sz="1400" b="0" i="0" u="none" strike="noStrike" kern="1200" cap="none" spc="0" normalizeH="0" baseline="0" dirty="0" err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The”,”cat”,”sat”,”on”,”the”,”mat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”,”.”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621BE-AFE8-5046-AC6B-0976F7A4F389}"/>
              </a:ext>
            </a:extLst>
          </p:cNvPr>
          <p:cNvSpPr/>
          <p:nvPr/>
        </p:nvSpPr>
        <p:spPr>
          <a:xfrm>
            <a:off x="7572495" y="4961052"/>
            <a:ext cx="3325922" cy="11667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0.4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0.5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0.2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0.0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the  cat  sat  on  the  mat   .  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99283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6F2C22-12BB-CF49-986E-3FF8F33D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9" y="1599381"/>
            <a:ext cx="6633541" cy="46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6E3AB-EEFD-284E-A520-32D90BD0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81" y="1625324"/>
            <a:ext cx="4203700" cy="46609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5174AEC-B80C-1941-832F-C4C663F5AC12}"/>
              </a:ext>
            </a:extLst>
          </p:cNvPr>
          <p:cNvSpPr/>
          <p:nvPr/>
        </p:nvSpPr>
        <p:spPr>
          <a:xfrm>
            <a:off x="1779104" y="1645202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7B8189-C852-0744-96F0-234DB329A020}"/>
              </a:ext>
            </a:extLst>
          </p:cNvPr>
          <p:cNvSpPr/>
          <p:nvPr/>
        </p:nvSpPr>
        <p:spPr>
          <a:xfrm>
            <a:off x="1779104" y="4018721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290DA-88AD-6644-865C-71E01D6853C1}"/>
              </a:ext>
            </a:extLst>
          </p:cNvPr>
          <p:cNvSpPr txBox="1"/>
          <p:nvPr/>
        </p:nvSpPr>
        <p:spPr>
          <a:xfrm>
            <a:off x="5389481" y="2530847"/>
            <a:ext cx="292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The cat sat on the mat.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DD414-E942-3D41-8D0C-E5C41F9097BA}"/>
              </a:ext>
            </a:extLst>
          </p:cNvPr>
          <p:cNvSpPr txBox="1"/>
          <p:nvPr/>
        </p:nvSpPr>
        <p:spPr>
          <a:xfrm>
            <a:off x="5324063" y="5032621"/>
            <a:ext cx="3814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The dog ate my homework.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1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문자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7CDDD1D-FA62-D748-9547-1393EDA0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586290"/>
            <a:ext cx="7442200" cy="2337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E97E4F-BD4D-964E-8FCE-48A775B8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8" y="4432652"/>
            <a:ext cx="9790043" cy="14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51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문자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E97E4F-BD4D-964E-8FCE-48A775B8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8" y="4432652"/>
            <a:ext cx="9790043" cy="144705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6CEF1E-D70F-E149-86F6-B41BEDC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9" y="1916606"/>
            <a:ext cx="7874000" cy="1676400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ECF3FAB-95AC-854E-BFAE-AE48967CC7A5}"/>
              </a:ext>
            </a:extLst>
          </p:cNvPr>
          <p:cNvCxnSpPr/>
          <p:nvPr/>
        </p:nvCxnSpPr>
        <p:spPr>
          <a:xfrm>
            <a:off x="2246243" y="2276061"/>
            <a:ext cx="2136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86BCE7-7642-6A4C-A26C-7F45EA47C4E0}"/>
              </a:ext>
            </a:extLst>
          </p:cNvPr>
          <p:cNvSpPr txBox="1"/>
          <p:nvPr/>
        </p:nvSpPr>
        <p:spPr>
          <a:xfrm>
            <a:off x="4383157" y="2076006"/>
            <a:ext cx="325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7CE504-F6BB-D74B-8823-3AB9DC78CDB8}"/>
              </a:ext>
            </a:extLst>
          </p:cNvPr>
          <p:cNvSpPr/>
          <p:nvPr/>
        </p:nvSpPr>
        <p:spPr>
          <a:xfrm>
            <a:off x="4870174" y="2847837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5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72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 err="1">
                <a:solidFill>
                  <a:prstClr val="white"/>
                </a:solidFill>
              </a:rPr>
              <a:t>케라스를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사용한 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206701-B35B-704E-BCF0-996CD63D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503294"/>
            <a:ext cx="7404100" cy="468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BC40D-E43B-E64E-8B31-C8E05C46176F}"/>
              </a:ext>
            </a:extLst>
          </p:cNvPr>
          <p:cNvSpPr txBox="1"/>
          <p:nvPr/>
        </p:nvSpPr>
        <p:spPr>
          <a:xfrm>
            <a:off x="9798050" y="1626386"/>
            <a:ext cx="292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유틸리티 사용</a:t>
            </a:r>
            <a:r>
              <a:rPr lang="en-US" altLang="ko-KR" sz="2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57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27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 err="1">
                <a:solidFill>
                  <a:prstClr val="white"/>
                </a:solidFill>
              </a:rPr>
              <a:t>해싱</a:t>
            </a:r>
            <a:r>
              <a:rPr lang="ko-KR" altLang="en-US" sz="3600" spc="-300" dirty="0">
                <a:solidFill>
                  <a:prstClr val="white"/>
                </a:solidFill>
              </a:rPr>
              <a:t> 기법을 사용한 단어 수준 원</a:t>
            </a:r>
            <a:r>
              <a:rPr lang="en-US" altLang="ko-KR" sz="3600" spc="-300" dirty="0">
                <a:solidFill>
                  <a:prstClr val="white"/>
                </a:solidFill>
              </a:rPr>
              <a:t>-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핫</a:t>
            </a:r>
            <a:r>
              <a:rPr lang="ko-KR" altLang="en-US" sz="3600" spc="-300" dirty="0">
                <a:solidFill>
                  <a:prstClr val="white"/>
                </a:solidFill>
              </a:rPr>
              <a:t>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인코딩</a:t>
            </a:r>
            <a:endParaRPr lang="ko-KR" altLang="en-US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FC68C51-BE6D-7F41-9273-1B9753E0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2" y="1474303"/>
            <a:ext cx="6705876" cy="2454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87FDC-9674-8445-A1A7-CE406FB2F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08"/>
          <a:stretch/>
        </p:blipFill>
        <p:spPr>
          <a:xfrm>
            <a:off x="2987865" y="4325803"/>
            <a:ext cx="6216269" cy="188615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122D26B-E92B-4543-B5B3-64AAFB1E361D}"/>
              </a:ext>
            </a:extLst>
          </p:cNvPr>
          <p:cNvSpPr/>
          <p:nvPr/>
        </p:nvSpPr>
        <p:spPr>
          <a:xfrm>
            <a:off x="5317435" y="5308636"/>
            <a:ext cx="2584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288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A3BE81-EC2E-CC4C-A94D-B9617357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99" y="1338584"/>
            <a:ext cx="4885533" cy="5007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563AFE-3A12-7242-8972-ECD87ABD7ED7}"/>
              </a:ext>
            </a:extLst>
          </p:cNvPr>
          <p:cNvSpPr txBox="1"/>
          <p:nvPr/>
        </p:nvSpPr>
        <p:spPr>
          <a:xfrm>
            <a:off x="6096000" y="3334588"/>
            <a:ext cx="59961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원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희소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고차원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수동 </a:t>
            </a:r>
            <a:r>
              <a:rPr lang="ko-KR" altLang="en-US" sz="2000" b="1" dirty="0" err="1"/>
              <a:t>인코딩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단어 </a:t>
            </a:r>
            <a:r>
              <a:rPr lang="ko-KR" altLang="en-US" sz="2000" b="1" dirty="0" err="1"/>
              <a:t>임베딩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밀집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저차원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데이터로부터 학습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13980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3AFE-3A12-7242-8972-ECD87ABD7ED7}"/>
              </a:ext>
            </a:extLst>
          </p:cNvPr>
          <p:cNvSpPr txBox="1"/>
          <p:nvPr/>
        </p:nvSpPr>
        <p:spPr>
          <a:xfrm>
            <a:off x="1478932" y="2638849"/>
            <a:ext cx="9234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dirty="0"/>
              <a:t>관심 대상인 문제와 함께 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학습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이런 경우에는 </a:t>
            </a:r>
            <a:r>
              <a:rPr lang="ko-KR" altLang="en-US" sz="2000" dirty="0" err="1"/>
              <a:t>랜덤한</a:t>
            </a:r>
            <a:r>
              <a:rPr lang="ko-KR" altLang="en-US" sz="2000" dirty="0"/>
              <a:t> 단어 벡터로 시작해서 신경망의 가중치를 학습하는 것과 같은 방식으로 단어 벡터를 학습</a:t>
            </a:r>
            <a:r>
              <a:rPr lang="en-US" altLang="ko-KR" sz="2000" dirty="0"/>
              <a:t>)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 </a:t>
            </a:r>
            <a:r>
              <a:rPr lang="ko-KR" altLang="en-US" sz="2000" dirty="0"/>
              <a:t>풀려는 문제가 아니고 다른 머신 러닝 작업에서 미리 계산된 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로드</a:t>
            </a:r>
            <a:r>
              <a:rPr lang="en-US" altLang="ko-KR" sz="2000" dirty="0"/>
              <a:t> </a:t>
            </a:r>
            <a:r>
              <a:rPr kumimoji="1" lang="en-US" altLang="ko-Kore-KR" sz="2000" dirty="0"/>
              <a:t>→ </a:t>
            </a:r>
            <a:r>
              <a:rPr lang="ko-KR" altLang="en-US" sz="2000" b="1" dirty="0"/>
              <a:t>사전 훈련된 단어 </a:t>
            </a:r>
            <a:r>
              <a:rPr lang="ko-KR" altLang="en-US" sz="2000" b="1" dirty="0" err="1"/>
              <a:t>임베딩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13753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33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en-US" altLang="ko-KR" sz="3600" spc="-300" dirty="0">
                <a:solidFill>
                  <a:prstClr val="white"/>
                </a:solidFill>
              </a:rPr>
              <a:t>Embedding </a:t>
            </a:r>
            <a:r>
              <a:rPr lang="ko-KR" altLang="en-US" sz="3600" spc="-300" dirty="0">
                <a:solidFill>
                  <a:prstClr val="white"/>
                </a:solidFill>
              </a:rPr>
              <a:t>층을 사용하여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학습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14821-1507-AF4A-AB36-E4C36518D0E2}"/>
              </a:ext>
            </a:extLst>
          </p:cNvPr>
          <p:cNvCxnSpPr>
            <a:cxnSpLocks/>
          </p:cNvCxnSpPr>
          <p:nvPr/>
        </p:nvCxnSpPr>
        <p:spPr>
          <a:xfrm>
            <a:off x="4243794" y="1806242"/>
            <a:ext cx="1" cy="3542640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headEnd type="arrow"/>
          </a:ln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F5F405-B1BD-A34E-AEB1-6458CC442A42}"/>
              </a:ext>
            </a:extLst>
          </p:cNvPr>
          <p:cNvCxnSpPr>
            <a:cxnSpLocks/>
          </p:cNvCxnSpPr>
          <p:nvPr/>
        </p:nvCxnSpPr>
        <p:spPr>
          <a:xfrm>
            <a:off x="4235014" y="5327079"/>
            <a:ext cx="3721972" cy="15885"/>
          </a:xfrm>
          <a:prstGeom prst="straightConnector1">
            <a:avLst/>
          </a:prstGeom>
          <a:noFill/>
          <a:ln w="1524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250910-D89E-9F40-B767-CC73808D40B4}"/>
              </a:ext>
            </a:extLst>
          </p:cNvPr>
          <p:cNvSpPr txBox="1"/>
          <p:nvPr/>
        </p:nvSpPr>
        <p:spPr>
          <a:xfrm>
            <a:off x="3970371" y="1956960"/>
            <a:ext cx="35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93AEA-E6E4-5146-8D76-6BBB070CE5B7}"/>
              </a:ext>
            </a:extLst>
          </p:cNvPr>
          <p:cNvSpPr txBox="1"/>
          <p:nvPr/>
        </p:nvSpPr>
        <p:spPr>
          <a:xfrm>
            <a:off x="7690722" y="5435168"/>
            <a:ext cx="35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22861-40DF-9949-94C3-B055F91B5504}"/>
              </a:ext>
            </a:extLst>
          </p:cNvPr>
          <p:cNvSpPr txBox="1"/>
          <p:nvPr/>
        </p:nvSpPr>
        <p:spPr>
          <a:xfrm>
            <a:off x="3969524" y="5225974"/>
            <a:ext cx="360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</a:t>
            </a:r>
          </a:p>
        </p:txBody>
      </p:sp>
      <p:sp>
        <p:nvSpPr>
          <p:cNvPr id="15" name="곱하기 14">
            <a:extLst>
              <a:ext uri="{FF2B5EF4-FFF2-40B4-BE49-F238E27FC236}">
                <a16:creationId xmlns:a16="http://schemas.microsoft.com/office/drawing/2014/main" id="{20D7554A-B8DB-AC4B-99B5-4751D448AF35}"/>
              </a:ext>
            </a:extLst>
          </p:cNvPr>
          <p:cNvSpPr/>
          <p:nvPr/>
        </p:nvSpPr>
        <p:spPr>
          <a:xfrm>
            <a:off x="4775499" y="2339013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곱하기 15">
            <a:extLst>
              <a:ext uri="{FF2B5EF4-FFF2-40B4-BE49-F238E27FC236}">
                <a16:creationId xmlns:a16="http://schemas.microsoft.com/office/drawing/2014/main" id="{56AF14DF-0BAB-6547-9DF8-694AA942AEE7}"/>
              </a:ext>
            </a:extLst>
          </p:cNvPr>
          <p:cNvSpPr/>
          <p:nvPr/>
        </p:nvSpPr>
        <p:spPr>
          <a:xfrm>
            <a:off x="6315787" y="2940924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곱하기 16">
            <a:extLst>
              <a:ext uri="{FF2B5EF4-FFF2-40B4-BE49-F238E27FC236}">
                <a16:creationId xmlns:a16="http://schemas.microsoft.com/office/drawing/2014/main" id="{C37F4157-E58C-F84C-9F87-5A125D107904}"/>
              </a:ext>
            </a:extLst>
          </p:cNvPr>
          <p:cNvSpPr/>
          <p:nvPr/>
        </p:nvSpPr>
        <p:spPr>
          <a:xfrm>
            <a:off x="4860942" y="3995652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곱하기 17">
            <a:extLst>
              <a:ext uri="{FF2B5EF4-FFF2-40B4-BE49-F238E27FC236}">
                <a16:creationId xmlns:a16="http://schemas.microsoft.com/office/drawing/2014/main" id="{68941FAB-A5F1-674E-846F-43C6F75DD211}"/>
              </a:ext>
            </a:extLst>
          </p:cNvPr>
          <p:cNvSpPr/>
          <p:nvPr/>
        </p:nvSpPr>
        <p:spPr>
          <a:xfrm>
            <a:off x="6374057" y="4482806"/>
            <a:ext cx="447983" cy="517893"/>
          </a:xfrm>
          <a:prstGeom prst="mathMultiply">
            <a:avLst>
              <a:gd name="adj1" fmla="val 23520"/>
            </a:avLst>
          </a:prstGeom>
          <a:solidFill>
            <a:srgbClr val="00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C999C-9F6A-834B-9611-80ED071AD342}"/>
              </a:ext>
            </a:extLst>
          </p:cNvPr>
          <p:cNvSpPr txBox="1"/>
          <p:nvPr/>
        </p:nvSpPr>
        <p:spPr>
          <a:xfrm>
            <a:off x="6708862" y="3015204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tiger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39721-18DC-184A-A887-B6D713D7582E}"/>
              </a:ext>
            </a:extLst>
          </p:cNvPr>
          <p:cNvSpPr txBox="1"/>
          <p:nvPr/>
        </p:nvSpPr>
        <p:spPr>
          <a:xfrm>
            <a:off x="6671012" y="4470593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45B42-EBBE-F842-9629-D4BC5496E5D9}"/>
              </a:ext>
            </a:extLst>
          </p:cNvPr>
          <p:cNvSpPr txBox="1"/>
          <p:nvPr/>
        </p:nvSpPr>
        <p:spPr>
          <a:xfrm>
            <a:off x="4261723" y="2388050"/>
            <a:ext cx="1067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wolf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9D87D-9EB9-D443-859F-A9AAAACA18F9}"/>
              </a:ext>
            </a:extLst>
          </p:cNvPr>
          <p:cNvSpPr txBox="1"/>
          <p:nvPr/>
        </p:nvSpPr>
        <p:spPr>
          <a:xfrm>
            <a:off x="4330104" y="4038176"/>
            <a:ext cx="1050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27122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위에 분류기 추가하기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6FF5C-D876-401A-9A57-B45713CD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910838"/>
            <a:ext cx="9639839" cy="1076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D0929E-E87B-42C8-BB45-895B6DBB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86" y="1261467"/>
            <a:ext cx="5327922" cy="5404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9E388F-F90C-4B40-BEB7-2C62AB4A17AD}"/>
              </a:ext>
            </a:extLst>
          </p:cNvPr>
          <p:cNvSpPr txBox="1"/>
          <p:nvPr/>
        </p:nvSpPr>
        <p:spPr>
          <a:xfrm>
            <a:off x="339536" y="359084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전체 네트워크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D0942-C3F8-41F4-97C7-3B62B425D196}"/>
              </a:ext>
            </a:extLst>
          </p:cNvPr>
          <p:cNvSpPr/>
          <p:nvPr/>
        </p:nvSpPr>
        <p:spPr>
          <a:xfrm>
            <a:off x="132080" y="358764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072B4-0F6F-4BBF-81E2-02A0277B6A6F}"/>
              </a:ext>
            </a:extLst>
          </p:cNvPr>
          <p:cNvSpPr txBox="1"/>
          <p:nvPr/>
        </p:nvSpPr>
        <p:spPr>
          <a:xfrm>
            <a:off x="875104" y="4321277"/>
            <a:ext cx="37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(3,3,64) </a:t>
            </a:r>
            <a:r>
              <a:rPr lang="en-US" altLang="ko-KR" dirty="0">
                <a:sym typeface="Wingdings" panose="05000000000000000000" pitchFamily="2" charset="2"/>
              </a:rPr>
              <a:t> (576,)  Dense</a:t>
            </a:r>
            <a:r>
              <a:rPr lang="ko-KR" altLang="en-US" dirty="0">
                <a:sym typeface="Wingdings" panose="05000000000000000000" pitchFamily="2" charset="2"/>
              </a:rPr>
              <a:t>로 주입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9DB1D9-CECE-4B6A-BB20-2B622766BEB6}"/>
              </a:ext>
            </a:extLst>
          </p:cNvPr>
          <p:cNvSpPr/>
          <p:nvPr/>
        </p:nvSpPr>
        <p:spPr>
          <a:xfrm>
            <a:off x="9024447" y="3963869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C8C8FF-374C-4355-9640-E18F8B91A602}"/>
              </a:ext>
            </a:extLst>
          </p:cNvPr>
          <p:cNvSpPr/>
          <p:nvPr/>
        </p:nvSpPr>
        <p:spPr>
          <a:xfrm>
            <a:off x="9024446" y="4448694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D84DA3-9F4B-4EA3-AC61-679609EECA7F}"/>
              </a:ext>
            </a:extLst>
          </p:cNvPr>
          <p:cNvSpPr/>
          <p:nvPr/>
        </p:nvSpPr>
        <p:spPr>
          <a:xfrm>
            <a:off x="6360486" y="4941022"/>
            <a:ext cx="1383577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EB7604-C39F-4F01-A7D9-E8874ACD96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716234" y="4264187"/>
            <a:ext cx="2" cy="1845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B62434-B3BA-45C4-B05F-88D45FF9F44F}"/>
              </a:ext>
            </a:extLst>
          </p:cNvPr>
          <p:cNvCxnSpPr>
            <a:cxnSpLocks/>
            <a:stCxn id="17" idx="2"/>
            <a:endCxn id="18" idx="3"/>
          </p:cNvCxnSpPr>
          <p:nvPr/>
        </p:nvCxnSpPr>
        <p:spPr>
          <a:xfrm flipH="1">
            <a:off x="7744063" y="4749012"/>
            <a:ext cx="1972172" cy="3421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D3E6D7-F571-444E-9AAC-3C551242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55" y="1507266"/>
            <a:ext cx="8474489" cy="10547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3425D5-BB32-D342-AD92-452688D1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55" y="2998082"/>
            <a:ext cx="8474489" cy="3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3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0F5B5C5-7EF6-3D4C-A247-99EF117A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02" y="1912494"/>
            <a:ext cx="7453796" cy="37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E162373-AA33-FA48-9148-0C8FF620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95" y="1897763"/>
            <a:ext cx="6733209" cy="2789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245F9-2076-D441-AC31-7F589A95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39" y="5366792"/>
            <a:ext cx="10326756" cy="5943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238CD50-FBB8-2C4A-BC56-D47BF3C8B653}"/>
              </a:ext>
            </a:extLst>
          </p:cNvPr>
          <p:cNvSpPr/>
          <p:nvPr/>
        </p:nvSpPr>
        <p:spPr>
          <a:xfrm>
            <a:off x="1302025" y="5683843"/>
            <a:ext cx="715618" cy="2829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451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51EFF8-049F-224A-A401-130460E8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542" y="1780209"/>
            <a:ext cx="6997700" cy="4013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A8D20-13A2-9F44-B83A-72A89EEE2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88" b="3194"/>
          <a:stretch/>
        </p:blipFill>
        <p:spPr>
          <a:xfrm>
            <a:off x="9694242" y="1384131"/>
            <a:ext cx="1535320" cy="245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127A1-B4D4-1B49-98CC-0FC5F2CAC887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원본 </a:t>
            </a:r>
            <a:r>
              <a:rPr lang="en" altLang="ko-KR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IMDB 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텍스트 다운로드하기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0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B9D1FF2-4069-6144-8AAF-B3298C7A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22" y="1178876"/>
            <a:ext cx="4945825" cy="5452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D85C9-FF1C-F948-A437-490596209E09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 </a:t>
            </a:r>
            <a:r>
              <a:rPr lang="ko-KR" altLang="en-US" sz="2000" b="1" dirty="0" err="1"/>
              <a:t>토큰화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793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255837-8A60-784D-B5A3-861E68CB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051050"/>
            <a:ext cx="7366000" cy="321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95543-A79C-D947-9824-15FB4D551921}"/>
              </a:ext>
            </a:extLst>
          </p:cNvPr>
          <p:cNvSpPr txBox="1"/>
          <p:nvPr/>
        </p:nvSpPr>
        <p:spPr>
          <a:xfrm>
            <a:off x="132080" y="1184076"/>
            <a:ext cx="4728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en" altLang="ko-KR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GloVe</a:t>
            </a:r>
            <a:r>
              <a:rPr lang="en" altLang="ko-KR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단어 </a:t>
            </a: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내려받기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1">
              <a:defRPr/>
            </a:pP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전처리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67803D-BF0A-634C-A5D4-6D44CB39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708150"/>
            <a:ext cx="3251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2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87EC41D-7305-4B45-9A6B-057E091E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2457450"/>
            <a:ext cx="5626100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sz="2000" b="1" dirty="0" err="1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임베딩</a:t>
            </a:r>
            <a:r>
              <a:rPr lang="ko-KR" altLang="en-US" sz="2000" b="1" dirty="0">
                <a:solidFill>
                  <a:srgbClr val="005289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전처리</a:t>
            </a:r>
            <a:endParaRPr lang="en-US" altLang="ko-KR" sz="2000" b="1" dirty="0">
              <a:solidFill>
                <a:srgbClr val="005289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3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정의하기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4B29452-C783-9840-AB5C-3B47F21D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691302"/>
            <a:ext cx="6794500" cy="19939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F007E32-80D8-8B49-8430-7F80AA6D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47" y="3901229"/>
            <a:ext cx="5532506" cy="25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05FFD-1A91-BE49-B55C-8EC5544D023A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모델에 </a:t>
            </a:r>
            <a:r>
              <a:rPr lang="en" altLang="ko-KR" sz="2000" b="1" dirty="0" err="1"/>
              <a:t>GloVe</a:t>
            </a:r>
            <a:r>
              <a:rPr lang="en" altLang="ko-KR" sz="2000" b="1" dirty="0"/>
              <a:t> </a:t>
            </a:r>
            <a:r>
              <a:rPr lang="ko-KR" altLang="en-US" sz="2000" b="1" dirty="0" err="1"/>
              <a:t>임베딩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로드하기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3EF7C-AE20-D741-A4C5-36A5A111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1939787"/>
            <a:ext cx="47879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1A1D8-C812-6541-B45D-54A116B51594}"/>
              </a:ext>
            </a:extLst>
          </p:cNvPr>
          <p:cNvSpPr txBox="1"/>
          <p:nvPr/>
        </p:nvSpPr>
        <p:spPr>
          <a:xfrm>
            <a:off x="132080" y="3336014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훈련과 평가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E6B6D69-D398-AE43-88EE-D7B75CD4C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150968"/>
            <a:ext cx="5219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사전 훈련된 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05FFD-1A91-BE49-B55C-8EC5544D023A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훈련과 평가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3A0BF5-B781-4D40-9FC7-7ED7541A6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8" b="1"/>
          <a:stretch/>
        </p:blipFill>
        <p:spPr>
          <a:xfrm>
            <a:off x="612913" y="2068684"/>
            <a:ext cx="11489635" cy="400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95EA50-2B75-D643-96CF-278D5132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7" y="2715315"/>
            <a:ext cx="5549900" cy="3594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9785AA-ADD8-454E-8E6F-BDFDD125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35" y="2715315"/>
            <a:ext cx="5511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409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MNIST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이미지에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훈련하기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F274C0-10B7-4FD4-8DEC-3F404748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6634074" cy="1076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4688A-8E5B-4E1B-B127-FAE8062D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9" y="2971872"/>
            <a:ext cx="6685865" cy="3052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9AEF33-A517-40F0-8F89-8E4496B4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93179"/>
            <a:ext cx="5982997" cy="8419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9BCCB-66EB-4688-8F2E-29384E360A20}"/>
              </a:ext>
            </a:extLst>
          </p:cNvPr>
          <p:cNvSpPr txBox="1"/>
          <p:nvPr/>
        </p:nvSpPr>
        <p:spPr>
          <a:xfrm>
            <a:off x="6303456" y="2947870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평가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D20FC-48DA-4605-BF82-12E38A3C7CEE}"/>
              </a:ext>
            </a:extLst>
          </p:cNvPr>
          <p:cNvSpPr/>
          <p:nvPr/>
        </p:nvSpPr>
        <p:spPr>
          <a:xfrm>
            <a:off x="6096000" y="294467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D72EE-7031-4C7C-9E17-BB04C53FC4B2}"/>
              </a:ext>
            </a:extLst>
          </p:cNvPr>
          <p:cNvSpPr txBox="1"/>
          <p:nvPr/>
        </p:nvSpPr>
        <p:spPr>
          <a:xfrm>
            <a:off x="6150000" y="4906340"/>
            <a:ext cx="519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네트워크 정확도 </a:t>
            </a:r>
            <a:r>
              <a:rPr lang="en-US" altLang="ko-KR" dirty="0"/>
              <a:t>: 97.8%</a:t>
            </a:r>
          </a:p>
          <a:p>
            <a:r>
              <a:rPr lang="en-US" altLang="ko-KR" dirty="0"/>
              <a:t>&gt;&gt;</a:t>
            </a:r>
            <a:r>
              <a:rPr lang="ko-KR" altLang="en-US" dirty="0"/>
              <a:t>오차율 </a:t>
            </a:r>
            <a:r>
              <a:rPr lang="en-US" altLang="ko-KR" dirty="0"/>
              <a:t>64% </a:t>
            </a:r>
            <a:r>
              <a:rPr lang="ko-KR" altLang="en-US" dirty="0"/>
              <a:t>감소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A691D-8EDC-4803-85B9-FA78B811E2DE}"/>
              </a:ext>
            </a:extLst>
          </p:cNvPr>
          <p:cNvSpPr/>
          <p:nvPr/>
        </p:nvSpPr>
        <p:spPr>
          <a:xfrm>
            <a:off x="6096000" y="4197556"/>
            <a:ext cx="735106" cy="3003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6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D8C3A-1B93-D546-90CC-06C0868B9556}"/>
              </a:ext>
            </a:extLst>
          </p:cNvPr>
          <p:cNvSpPr txBox="1"/>
          <p:nvPr/>
        </p:nvSpPr>
        <p:spPr>
          <a:xfrm>
            <a:off x="132080" y="1184076"/>
            <a:ext cx="47282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모델 정의하기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59A067-37E4-0D49-9D8E-0C9C3930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97" y="2105224"/>
            <a:ext cx="6870700" cy="356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BB210-C9FA-1347-BED4-854C258166CE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0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40603-72B0-8541-9955-8698FDF3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"/>
          <a:stretch/>
        </p:blipFill>
        <p:spPr>
          <a:xfrm>
            <a:off x="2711450" y="1563480"/>
            <a:ext cx="6769100" cy="28494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E8AB71-E2ED-584D-8064-372ACCC4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" y="5019959"/>
            <a:ext cx="11345517" cy="433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5F268-FE4C-384D-8441-697824202B29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4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903707-3C4A-EE42-A2FE-49244448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5" y="1998869"/>
            <a:ext cx="5473700" cy="355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C8FA7-EB1A-EF43-8FE6-E8837EA3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2024269"/>
            <a:ext cx="5486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6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4F4E87F-2ECD-3946-B422-B7DA747B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82219"/>
            <a:ext cx="7442200" cy="280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ADF04-D817-4F43-8583-F561C8E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8" y="5094179"/>
            <a:ext cx="11380304" cy="4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1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B51992-A124-C84B-99A6-67A2B03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3" y="2178050"/>
            <a:ext cx="4953000" cy="341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8FC48A-1393-C14C-A963-8A0DF53A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68" y="2235200"/>
            <a:ext cx="4889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>
              <a:defRPr/>
            </a:pPr>
            <a:r>
              <a:rPr lang="ko-KR" altLang="en-US" sz="3600" spc="-300" dirty="0">
                <a:solidFill>
                  <a:prstClr val="white"/>
                </a:solidFill>
              </a:rPr>
              <a:t>단어 </a:t>
            </a:r>
            <a:r>
              <a:rPr lang="ko-KR" altLang="en-US" sz="3600" spc="-300" dirty="0" err="1">
                <a:solidFill>
                  <a:prstClr val="white"/>
                </a:solidFill>
              </a:rPr>
              <a:t>임베딩</a:t>
            </a:r>
            <a:r>
              <a:rPr lang="ko-KR" altLang="en-US" sz="3600" spc="-300" dirty="0">
                <a:solidFill>
                  <a:prstClr val="white"/>
                </a:solidFill>
              </a:rPr>
              <a:t> 사용하기</a:t>
            </a:r>
            <a:endParaRPr lang="en-US" altLang="ko-KR" sz="3600" spc="-3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6.1.3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997861-6E81-D447-A5D2-431A66C0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5" y="1216554"/>
            <a:ext cx="6546850" cy="395213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4932DB7-0E4E-614D-8883-1B45AD6A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35" y="5308283"/>
            <a:ext cx="6172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72126" y="3135650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순환 신경망 이해하기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7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6.2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순환 신경망 이해하기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427079" cy="707886"/>
            <a:chOff x="294640" y="3596640"/>
            <a:chExt cx="342707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케라스의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순환 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4672612" cy="707886"/>
            <a:chOff x="294640" y="3596640"/>
            <a:chExt cx="467261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4023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LSTM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과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GRU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층 이해하기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5026876" cy="707886"/>
            <a:chOff x="294640" y="3596640"/>
            <a:chExt cx="502687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4378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케라스를 이용한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LSTM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예제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09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순환 신경망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9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0228C95-3373-430F-AD78-AEF6A69C1AA2}"/>
              </a:ext>
            </a:extLst>
          </p:cNvPr>
          <p:cNvSpPr/>
          <p:nvPr/>
        </p:nvSpPr>
        <p:spPr>
          <a:xfrm>
            <a:off x="2895599" y="3104994"/>
            <a:ext cx="5689108" cy="1568647"/>
          </a:xfrm>
          <a:prstGeom prst="roundRect">
            <a:avLst/>
          </a:prstGeom>
          <a:solidFill>
            <a:srgbClr val="1E3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순환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39A5116-6CB1-44FD-B8CB-969B279289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2019" y="1156629"/>
            <a:ext cx="2326205" cy="18041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F4F319-D242-4170-8CFE-7689C54FF7FB}"/>
              </a:ext>
            </a:extLst>
          </p:cNvPr>
          <p:cNvSpPr txBox="1"/>
          <p:nvPr/>
        </p:nvSpPr>
        <p:spPr>
          <a:xfrm>
            <a:off x="631683" y="1612404"/>
            <a:ext cx="25603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u="sng" spc="-150" dirty="0">
                <a:solidFill>
                  <a:srgbClr val="393939"/>
                </a:solidFill>
                <a:latin typeface="+mj-ea"/>
                <a:ea typeface="+mj-ea"/>
              </a:rPr>
              <a:t>완전 연결 네트워크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D172E-BABA-478F-B03A-536D2497B1BA}"/>
              </a:ext>
            </a:extLst>
          </p:cNvPr>
          <p:cNvSpPr txBox="1"/>
          <p:nvPr/>
        </p:nvSpPr>
        <p:spPr>
          <a:xfrm>
            <a:off x="1405933" y="2181616"/>
            <a:ext cx="10118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u="sng" spc="-150" dirty="0">
                <a:solidFill>
                  <a:srgbClr val="393939"/>
                </a:solidFill>
                <a:latin typeface="+mj-ea"/>
                <a:ea typeface="+mj-ea"/>
              </a:rPr>
              <a:t>컨브넷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B2D8E08-7ABE-4C8F-BED2-060A74731234}"/>
              </a:ext>
            </a:extLst>
          </p:cNvPr>
          <p:cNvSpPr/>
          <p:nvPr/>
        </p:nvSpPr>
        <p:spPr>
          <a:xfrm>
            <a:off x="3704705" y="1807163"/>
            <a:ext cx="1065320" cy="5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A9D0BA78-07A6-4CE7-ACE8-413E8CFFB398}"/>
              </a:ext>
            </a:extLst>
          </p:cNvPr>
          <p:cNvSpPr/>
          <p:nvPr/>
        </p:nvSpPr>
        <p:spPr>
          <a:xfrm>
            <a:off x="5282731" y="567652"/>
            <a:ext cx="2968278" cy="2968278"/>
          </a:xfrm>
          <a:prstGeom prst="mathMultiply">
            <a:avLst>
              <a:gd name="adj1" fmla="val 7968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E7B57A-5878-4014-8BAF-5E4179B87213}"/>
              </a:ext>
            </a:extLst>
          </p:cNvPr>
          <p:cNvSpPr txBox="1"/>
          <p:nvPr/>
        </p:nvSpPr>
        <p:spPr>
          <a:xfrm>
            <a:off x="8251009" y="1342604"/>
            <a:ext cx="281038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개별적으로 처리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입력 간 유지 되는 상태 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전체 시퀀스 주입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47" name="그림 4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C14C4D8-E8A7-4CCD-A473-AADB439EF6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38912" y="4893991"/>
            <a:ext cx="2326205" cy="18041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769A76D-F346-4592-AA6B-BE1DE35A8C8E}"/>
              </a:ext>
            </a:extLst>
          </p:cNvPr>
          <p:cNvSpPr txBox="1"/>
          <p:nvPr/>
        </p:nvSpPr>
        <p:spPr>
          <a:xfrm>
            <a:off x="1087737" y="5601283"/>
            <a:ext cx="16482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u="sng" spc="-150" dirty="0">
                <a:solidFill>
                  <a:srgbClr val="393939"/>
                </a:solidFill>
                <a:latin typeface="+mj-ea"/>
                <a:ea typeface="+mj-ea"/>
              </a:rPr>
              <a:t>순환 신경망</a:t>
            </a:r>
            <a:endParaRPr lang="en-US" altLang="ko-KR" sz="2300" b="1" u="sng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300" b="1" u="sng" spc="-150" dirty="0">
                <a:solidFill>
                  <a:srgbClr val="393939"/>
                </a:solidFill>
                <a:latin typeface="+mj-ea"/>
                <a:ea typeface="+mj-ea"/>
              </a:rPr>
              <a:t>(RNN)</a:t>
            </a:r>
            <a:endParaRPr lang="ko-KR" altLang="en-US" sz="2300" b="1" u="sng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7DAED0A-2FB3-429C-906E-50F724FBDF6F}"/>
              </a:ext>
            </a:extLst>
          </p:cNvPr>
          <p:cNvSpPr/>
          <p:nvPr/>
        </p:nvSpPr>
        <p:spPr>
          <a:xfrm>
            <a:off x="3672886" y="5544525"/>
            <a:ext cx="1065320" cy="5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08F466-46AE-454B-AC4E-66450AACE0C1}"/>
              </a:ext>
            </a:extLst>
          </p:cNvPr>
          <p:cNvSpPr txBox="1"/>
          <p:nvPr/>
        </p:nvSpPr>
        <p:spPr>
          <a:xfrm>
            <a:off x="8856805" y="3454422"/>
            <a:ext cx="256512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이전에 나온 것을 기억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부분 처리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94CBF41-310C-468A-BAEA-4D6E8A9177E9}"/>
              </a:ext>
            </a:extLst>
          </p:cNvPr>
          <p:cNvSpPr/>
          <p:nvPr/>
        </p:nvSpPr>
        <p:spPr>
          <a:xfrm>
            <a:off x="5831017" y="4971938"/>
            <a:ext cx="1648208" cy="1648208"/>
          </a:xfrm>
          <a:prstGeom prst="ellipse">
            <a:avLst/>
          </a:prstGeom>
          <a:noFill/>
          <a:ln w="152400">
            <a:solidFill>
              <a:srgbClr val="04396C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기어 헤드 윤곽선">
            <a:extLst>
              <a:ext uri="{FF2B5EF4-FFF2-40B4-BE49-F238E27FC236}">
                <a16:creationId xmlns:a16="http://schemas.microsoft.com/office/drawing/2014/main" id="{01D7DEFE-4BEE-4012-BB61-E76849B91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607" y="3130604"/>
            <a:ext cx="1517426" cy="151742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3F2A2D-1574-4A12-BAF4-AC23CB69C01D}"/>
              </a:ext>
            </a:extLst>
          </p:cNvPr>
          <p:cNvCxnSpPr/>
          <p:nvPr/>
        </p:nvCxnSpPr>
        <p:spPr>
          <a:xfrm>
            <a:off x="4632605" y="3693939"/>
            <a:ext cx="954050" cy="727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D74AC-9A21-40BD-A79C-D17246661298}"/>
              </a:ext>
            </a:extLst>
          </p:cNvPr>
          <p:cNvCxnSpPr/>
          <p:nvPr/>
        </p:nvCxnSpPr>
        <p:spPr>
          <a:xfrm>
            <a:off x="4595306" y="3530046"/>
            <a:ext cx="2679080" cy="8081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DACDCCB-4F36-4DF6-A59A-DDF45F29B1D7}"/>
              </a:ext>
            </a:extLst>
          </p:cNvPr>
          <p:cNvSpPr/>
          <p:nvPr/>
        </p:nvSpPr>
        <p:spPr>
          <a:xfrm>
            <a:off x="5576311" y="4249117"/>
            <a:ext cx="1660124" cy="244013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 descr="따옴표 단색으로 채워진">
            <a:extLst>
              <a:ext uri="{FF2B5EF4-FFF2-40B4-BE49-F238E27FC236}">
                <a16:creationId xmlns:a16="http://schemas.microsoft.com/office/drawing/2014/main" id="{7D236520-29D0-45C8-9702-D714E41B4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7986" y="3874757"/>
            <a:ext cx="798884" cy="79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68EDA5-DAEA-4E9D-A737-A2AA5D0CD946}"/>
              </a:ext>
            </a:extLst>
          </p:cNvPr>
          <p:cNvSpPr txBox="1"/>
          <p:nvPr/>
        </p:nvSpPr>
        <p:spPr>
          <a:xfrm>
            <a:off x="8251009" y="5285060"/>
            <a:ext cx="298831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시퀀스의 원소 순회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처리한 정보를 상태에 저장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내부에 루프를 가진 신경망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574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49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완전연결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VS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합성곱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61100-E54E-4420-B92B-B6367AD59776}"/>
              </a:ext>
            </a:extLst>
          </p:cNvPr>
          <p:cNvSpPr txBox="1"/>
          <p:nvPr/>
        </p:nvSpPr>
        <p:spPr>
          <a:xfrm>
            <a:off x="575187" y="2109019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Dense</a:t>
            </a:r>
            <a:r>
              <a:rPr lang="en-US" altLang="ko-KR" dirty="0"/>
              <a:t> : </a:t>
            </a:r>
            <a:r>
              <a:rPr lang="ko-KR" altLang="en-US" dirty="0"/>
              <a:t>입력 특성공간에 있는 전역 패턴 학습</a:t>
            </a:r>
            <a:endParaRPr lang="en-US" altLang="ko-KR" dirty="0"/>
          </a:p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지역 패턴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711D-B596-4117-992D-8BFCACDF9C34}"/>
              </a:ext>
            </a:extLst>
          </p:cNvPr>
          <p:cNvSpPr txBox="1"/>
          <p:nvPr/>
        </p:nvSpPr>
        <p:spPr>
          <a:xfrm>
            <a:off x="339536" y="3482410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컴브넷의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1631C9-F285-4C0F-BA8D-B178F1830EAA}"/>
              </a:ext>
            </a:extLst>
          </p:cNvPr>
          <p:cNvSpPr/>
          <p:nvPr/>
        </p:nvSpPr>
        <p:spPr>
          <a:xfrm>
            <a:off x="132080" y="347921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EE4C-F5C0-40B1-ABB4-214C90BC3179}"/>
              </a:ext>
            </a:extLst>
          </p:cNvPr>
          <p:cNvSpPr txBox="1"/>
          <p:nvPr/>
        </p:nvSpPr>
        <p:spPr>
          <a:xfrm>
            <a:off x="629708" y="4099515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평행 이동 불변성 </a:t>
            </a:r>
            <a:r>
              <a:rPr lang="en-US" altLang="ko-KR" dirty="0"/>
              <a:t>: </a:t>
            </a:r>
            <a:r>
              <a:rPr lang="ko-KR" altLang="en-US" dirty="0"/>
              <a:t>학습한 패턴을 </a:t>
            </a:r>
            <a:r>
              <a:rPr lang="ko-KR" altLang="en-US" dirty="0" err="1"/>
              <a:t>다른곳에서도</a:t>
            </a:r>
            <a:r>
              <a:rPr lang="ko-KR" altLang="en-US" dirty="0"/>
              <a:t> 같은 패턴으로 인식 </a:t>
            </a:r>
            <a:r>
              <a:rPr lang="en-US" altLang="ko-KR" dirty="0"/>
              <a:t>&gt;&gt; </a:t>
            </a:r>
            <a:r>
              <a:rPr lang="ko-KR" altLang="en-US" dirty="0"/>
              <a:t>적은 수의 훈련 샘플로도 일반화 학습가능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D98FA-DBD9-42AF-811E-CF8A9D1CE666}"/>
              </a:ext>
            </a:extLst>
          </p:cNvPr>
          <p:cNvSpPr txBox="1"/>
          <p:nvPr/>
        </p:nvSpPr>
        <p:spPr>
          <a:xfrm>
            <a:off x="629708" y="5128534"/>
            <a:ext cx="533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패턴의 공간적 계층 구조 </a:t>
            </a:r>
            <a:r>
              <a:rPr lang="en-US" altLang="ko-KR" dirty="0"/>
              <a:t>: </a:t>
            </a:r>
            <a:r>
              <a:rPr lang="ko-KR" altLang="en-US" dirty="0"/>
              <a:t>첫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층은 작은 패턴을 학습하고 두번째 </a:t>
            </a:r>
            <a:r>
              <a:rPr lang="ko-KR" altLang="en-US" dirty="0" err="1"/>
              <a:t>합성곱층은</a:t>
            </a:r>
            <a:r>
              <a:rPr lang="ko-KR" altLang="en-US" dirty="0"/>
              <a:t> 더 큰 패턴 학습 </a:t>
            </a:r>
            <a:r>
              <a:rPr lang="en-US" altLang="ko-KR" dirty="0"/>
              <a:t>&gt;&gt; </a:t>
            </a:r>
            <a:r>
              <a:rPr lang="ko-KR" altLang="en-US" dirty="0"/>
              <a:t>복잡한 패턴들도 효과적으로 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0A72D-3BFA-4074-8681-847328035789}"/>
              </a:ext>
            </a:extLst>
          </p:cNvPr>
          <p:cNvSpPr txBox="1"/>
          <p:nvPr/>
        </p:nvSpPr>
        <p:spPr>
          <a:xfrm>
            <a:off x="6176080" y="2435383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특성 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56A825-2765-46F2-B60E-C0354FF14562}"/>
              </a:ext>
            </a:extLst>
          </p:cNvPr>
          <p:cNvSpPr/>
          <p:nvPr/>
        </p:nvSpPr>
        <p:spPr>
          <a:xfrm>
            <a:off x="5968624" y="243218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4472B-A792-405F-8A75-828791599E63}"/>
              </a:ext>
            </a:extLst>
          </p:cNvPr>
          <p:cNvSpPr txBox="1"/>
          <p:nvPr/>
        </p:nvSpPr>
        <p:spPr>
          <a:xfrm>
            <a:off x="6466252" y="3052488"/>
            <a:ext cx="533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ko-KR" altLang="en-US" dirty="0" err="1"/>
              <a:t>공간축과</a:t>
            </a:r>
            <a:r>
              <a:rPr lang="ko-KR" altLang="en-US" dirty="0"/>
              <a:t> 깊이 축으로 구성</a:t>
            </a:r>
          </a:p>
        </p:txBody>
      </p:sp>
    </p:spTree>
    <p:extLst>
      <p:ext uri="{BB962C8B-B14F-4D97-AF65-F5344CB8AC3E}">
        <p14:creationId xmlns:p14="http://schemas.microsoft.com/office/powerpoint/2010/main" val="428588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6A573687-DB17-40D5-85A6-57BC4007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99" y="4589385"/>
            <a:ext cx="6735115" cy="13146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순환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E5D2BC9-BBAE-46D0-A181-FA0DC48D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81" y="1614489"/>
            <a:ext cx="3467584" cy="118126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F5C23B3-0399-4280-A746-94A3040DDC38}"/>
              </a:ext>
            </a:extLst>
          </p:cNvPr>
          <p:cNvGrpSpPr/>
          <p:nvPr/>
        </p:nvGrpSpPr>
        <p:grpSpPr>
          <a:xfrm>
            <a:off x="355106" y="1111936"/>
            <a:ext cx="3650890" cy="4228308"/>
            <a:chOff x="292962" y="1637933"/>
            <a:chExt cx="3650890" cy="42283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D764FC-C548-4DB5-A075-DF5B393EC5F1}"/>
                </a:ext>
              </a:extLst>
            </p:cNvPr>
            <p:cNvSpPr/>
            <p:nvPr/>
          </p:nvSpPr>
          <p:spPr>
            <a:xfrm>
              <a:off x="1671169" y="3257701"/>
              <a:ext cx="2272683" cy="9144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</a:rPr>
                <a:t>RNN</a:t>
              </a:r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화살표: 위쪽 14">
              <a:extLst>
                <a:ext uri="{FF2B5EF4-FFF2-40B4-BE49-F238E27FC236}">
                  <a16:creationId xmlns:a16="http://schemas.microsoft.com/office/drawing/2014/main" id="{97CBF79B-4A0C-498F-A47A-C8CF14DD88C5}"/>
                </a:ext>
              </a:extLst>
            </p:cNvPr>
            <p:cNvSpPr/>
            <p:nvPr/>
          </p:nvSpPr>
          <p:spPr>
            <a:xfrm>
              <a:off x="2590007" y="2014828"/>
              <a:ext cx="435006" cy="1242874"/>
            </a:xfrm>
            <a:prstGeom prst="upArrow">
              <a:avLst>
                <a:gd name="adj1" fmla="val 19531"/>
                <a:gd name="adj2" fmla="val 634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D8A8F951-8FB3-4880-A61B-F91621C6F81A}"/>
                </a:ext>
              </a:extLst>
            </p:cNvPr>
            <p:cNvSpPr/>
            <p:nvPr/>
          </p:nvSpPr>
          <p:spPr>
            <a:xfrm>
              <a:off x="2600364" y="4172101"/>
              <a:ext cx="435006" cy="1242874"/>
            </a:xfrm>
            <a:prstGeom prst="upArrow">
              <a:avLst>
                <a:gd name="adj1" fmla="val 19531"/>
                <a:gd name="adj2" fmla="val 6344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위로 굽음 15">
              <a:extLst>
                <a:ext uri="{FF2B5EF4-FFF2-40B4-BE49-F238E27FC236}">
                  <a16:creationId xmlns:a16="http://schemas.microsoft.com/office/drawing/2014/main" id="{93165211-7FF8-4A17-8E6F-8E710F568E37}"/>
                </a:ext>
              </a:extLst>
            </p:cNvPr>
            <p:cNvSpPr/>
            <p:nvPr/>
          </p:nvSpPr>
          <p:spPr>
            <a:xfrm rot="5400000">
              <a:off x="469856" y="2716283"/>
              <a:ext cx="965974" cy="1319761"/>
            </a:xfrm>
            <a:prstGeom prst="bentUpArrow">
              <a:avLst>
                <a:gd name="adj1" fmla="val 10294"/>
                <a:gd name="adj2" fmla="val 15932"/>
                <a:gd name="adj3" fmla="val 25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01573A5-6BDB-4B65-82D5-D33C97032E9F}"/>
                </a:ext>
              </a:extLst>
            </p:cNvPr>
            <p:cNvSpPr/>
            <p:nvPr/>
          </p:nvSpPr>
          <p:spPr>
            <a:xfrm>
              <a:off x="390618" y="2893176"/>
              <a:ext cx="2455362" cy="110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BD82F2-7DE7-41DD-92C9-44E16D3BD698}"/>
                </a:ext>
              </a:extLst>
            </p:cNvPr>
            <p:cNvSpPr txBox="1"/>
            <p:nvPr/>
          </p:nvSpPr>
          <p:spPr>
            <a:xfrm>
              <a:off x="2285511" y="5466131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입력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(2D)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5E934-DF6F-43C2-A438-0AE0FC062EA3}"/>
                </a:ext>
              </a:extLst>
            </p:cNvPr>
            <p:cNvSpPr txBox="1"/>
            <p:nvPr/>
          </p:nvSpPr>
          <p:spPr>
            <a:xfrm>
              <a:off x="2477932" y="1637933"/>
              <a:ext cx="659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출력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A26F6A-B541-4CD7-887B-5B5A0DAFFCFC}"/>
                </a:ext>
              </a:extLst>
            </p:cNvPr>
            <p:cNvSpPr txBox="1"/>
            <p:nvPr/>
          </p:nvSpPr>
          <p:spPr>
            <a:xfrm>
              <a:off x="292962" y="3713187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순환연결</a:t>
              </a:r>
              <a:endParaRPr lang="en-US" altLang="ko-KR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(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상태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)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6BCA75B-1D4D-45A5-ADB6-A8CF1FD26EA7}"/>
              </a:ext>
            </a:extLst>
          </p:cNvPr>
          <p:cNvSpPr txBox="1"/>
          <p:nvPr/>
        </p:nvSpPr>
        <p:spPr>
          <a:xfrm>
            <a:off x="863967" y="5503189"/>
            <a:ext cx="401137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시퀀스의 원소 순회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처리한 정보를 상태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(state)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에 저장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F03327-D949-446D-AADB-EE96BBCAE658}"/>
              </a:ext>
            </a:extLst>
          </p:cNvPr>
          <p:cNvCxnSpPr>
            <a:cxnSpLocks/>
          </p:cNvCxnSpPr>
          <p:nvPr/>
        </p:nvCxnSpPr>
        <p:spPr>
          <a:xfrm>
            <a:off x="5406499" y="1907671"/>
            <a:ext cx="11274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20842E8-7470-4622-A31D-475630B3E657}"/>
              </a:ext>
            </a:extLst>
          </p:cNvPr>
          <p:cNvCxnSpPr>
            <a:cxnSpLocks/>
          </p:cNvCxnSpPr>
          <p:nvPr/>
        </p:nvCxnSpPr>
        <p:spPr>
          <a:xfrm>
            <a:off x="6739630" y="2465824"/>
            <a:ext cx="198416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A54D64C-A351-4CCE-BC11-CB045C87A143}"/>
              </a:ext>
            </a:extLst>
          </p:cNvPr>
          <p:cNvCxnSpPr>
            <a:cxnSpLocks/>
          </p:cNvCxnSpPr>
          <p:nvPr/>
        </p:nvCxnSpPr>
        <p:spPr>
          <a:xfrm>
            <a:off x="6840305" y="5519633"/>
            <a:ext cx="5038017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85B0D99F-ECCA-4013-B8E2-711697C28A6A}"/>
              </a:ext>
            </a:extLst>
          </p:cNvPr>
          <p:cNvSpPr/>
          <p:nvPr/>
        </p:nvSpPr>
        <p:spPr>
          <a:xfrm>
            <a:off x="8318374" y="5211190"/>
            <a:ext cx="361026" cy="36102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4E6C7CA-C812-4437-B3A2-0E571D1B7294}"/>
              </a:ext>
            </a:extLst>
          </p:cNvPr>
          <p:cNvSpPr/>
          <p:nvPr/>
        </p:nvSpPr>
        <p:spPr>
          <a:xfrm>
            <a:off x="10212238" y="5195243"/>
            <a:ext cx="361026" cy="361026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67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순환 신경망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0D2EE5-DDAC-4A8E-803E-5D78C2EE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960"/>
            <a:ext cx="7097115" cy="5858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55BE19-6F79-4670-BCCB-E7ED322E9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41" y="1728838"/>
            <a:ext cx="5362759" cy="226067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937332-3255-44D6-8B24-9B4B66E53745}"/>
              </a:ext>
            </a:extLst>
          </p:cNvPr>
          <p:cNvCxnSpPr/>
          <p:nvPr/>
        </p:nvCxnSpPr>
        <p:spPr>
          <a:xfrm>
            <a:off x="1464816" y="1908699"/>
            <a:ext cx="31959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1BFFE5-5944-45D4-8366-027551A79C3C}"/>
              </a:ext>
            </a:extLst>
          </p:cNvPr>
          <p:cNvCxnSpPr/>
          <p:nvPr/>
        </p:nvCxnSpPr>
        <p:spPr>
          <a:xfrm>
            <a:off x="1901302" y="2203142"/>
            <a:ext cx="31959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AF7B8-ECBD-45AE-9921-CE9E3187A489}"/>
              </a:ext>
            </a:extLst>
          </p:cNvPr>
          <p:cNvCxnSpPr/>
          <p:nvPr/>
        </p:nvCxnSpPr>
        <p:spPr>
          <a:xfrm>
            <a:off x="2055183" y="2470951"/>
            <a:ext cx="31959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FB8328-D5C4-4C9C-A70D-45B2C563003F}"/>
              </a:ext>
            </a:extLst>
          </p:cNvPr>
          <p:cNvCxnSpPr>
            <a:cxnSpLocks/>
          </p:cNvCxnSpPr>
          <p:nvPr/>
        </p:nvCxnSpPr>
        <p:spPr>
          <a:xfrm>
            <a:off x="201229" y="3040601"/>
            <a:ext cx="571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84FA94-A555-42FE-91E4-35CC6E6C4F53}"/>
              </a:ext>
            </a:extLst>
          </p:cNvPr>
          <p:cNvCxnSpPr>
            <a:cxnSpLocks/>
          </p:cNvCxnSpPr>
          <p:nvPr/>
        </p:nvCxnSpPr>
        <p:spPr>
          <a:xfrm>
            <a:off x="174595" y="3574741"/>
            <a:ext cx="7753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7641ED-7613-4D29-966A-E8A99FF1CC6A}"/>
              </a:ext>
            </a:extLst>
          </p:cNvPr>
          <p:cNvCxnSpPr>
            <a:cxnSpLocks/>
          </p:cNvCxnSpPr>
          <p:nvPr/>
        </p:nvCxnSpPr>
        <p:spPr>
          <a:xfrm>
            <a:off x="1577269" y="3574741"/>
            <a:ext cx="47791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C1C83-C4FE-4B6F-BD1A-B47F32C96D89}"/>
              </a:ext>
            </a:extLst>
          </p:cNvPr>
          <p:cNvSpPr/>
          <p:nvPr/>
        </p:nvSpPr>
        <p:spPr>
          <a:xfrm>
            <a:off x="132080" y="3790765"/>
            <a:ext cx="5963920" cy="9101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ABF294-2624-40B0-91D2-4C0AF19B592E}"/>
              </a:ext>
            </a:extLst>
          </p:cNvPr>
          <p:cNvSpPr/>
          <p:nvPr/>
        </p:nvSpPr>
        <p:spPr>
          <a:xfrm>
            <a:off x="4279037" y="5450888"/>
            <a:ext cx="291464" cy="291464"/>
          </a:xfrm>
          <a:prstGeom prst="ellipse">
            <a:avLst/>
          </a:prstGeom>
          <a:solidFill>
            <a:srgbClr val="FF0000">
              <a:alpha val="3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04B3BE-FEE8-4714-AB11-F759AF9E9894}"/>
              </a:ext>
            </a:extLst>
          </p:cNvPr>
          <p:cNvSpPr/>
          <p:nvPr/>
        </p:nvSpPr>
        <p:spPr>
          <a:xfrm>
            <a:off x="342641" y="5450888"/>
            <a:ext cx="944622" cy="2865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F3842F-8EF6-4624-87D3-50F9494013C2}"/>
              </a:ext>
            </a:extLst>
          </p:cNvPr>
          <p:cNvSpPr/>
          <p:nvPr/>
        </p:nvSpPr>
        <p:spPr>
          <a:xfrm>
            <a:off x="1384917" y="6009134"/>
            <a:ext cx="944622" cy="2865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93B9F12-EBE6-4D1A-B60A-C2932153C2D8}"/>
              </a:ext>
            </a:extLst>
          </p:cNvPr>
          <p:cNvCxnSpPr>
            <a:cxnSpLocks/>
          </p:cNvCxnSpPr>
          <p:nvPr/>
        </p:nvCxnSpPr>
        <p:spPr>
          <a:xfrm>
            <a:off x="342641" y="6295715"/>
            <a:ext cx="7753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1B64C2-23AA-4933-AEF8-064C84CF0F57}"/>
              </a:ext>
            </a:extLst>
          </p:cNvPr>
          <p:cNvSpPr/>
          <p:nvPr/>
        </p:nvSpPr>
        <p:spPr>
          <a:xfrm>
            <a:off x="3620591" y="6532731"/>
            <a:ext cx="1892442" cy="286581"/>
          </a:xfrm>
          <a:prstGeom prst="rect">
            <a:avLst/>
          </a:prstGeom>
          <a:solidFill>
            <a:srgbClr val="B4E1FF">
              <a:alpha val="4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427ED-609A-4E64-83D1-E2D0EAF61FF5}"/>
              </a:ext>
            </a:extLst>
          </p:cNvPr>
          <p:cNvSpPr txBox="1"/>
          <p:nvPr/>
        </p:nvSpPr>
        <p:spPr>
          <a:xfrm flipH="1">
            <a:off x="7482788" y="1149102"/>
            <a:ext cx="388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시간에 따라 펼쳐진 간단한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6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6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720B2D-FA06-4556-A8B5-90CD0E7F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90" y="1202764"/>
            <a:ext cx="6910717" cy="103660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F1A8E-0B60-49BF-9B61-E22683937061}"/>
              </a:ext>
            </a:extLst>
          </p:cNvPr>
          <p:cNvCxnSpPr>
            <a:cxnSpLocks/>
          </p:cNvCxnSpPr>
          <p:nvPr/>
        </p:nvCxnSpPr>
        <p:spPr>
          <a:xfrm>
            <a:off x="7341833" y="1969814"/>
            <a:ext cx="17932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EF22BF-4068-43D6-859B-CBC13263E081}"/>
              </a:ext>
            </a:extLst>
          </p:cNvPr>
          <p:cNvSpPr/>
          <p:nvPr/>
        </p:nvSpPr>
        <p:spPr>
          <a:xfrm>
            <a:off x="7589900" y="2779728"/>
            <a:ext cx="3560453" cy="416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시퀀스 </a:t>
            </a:r>
            <a:r>
              <a:rPr lang="ko-KR" altLang="en-US" sz="2000" b="1" dirty="0">
                <a:solidFill>
                  <a:srgbClr val="FF0000"/>
                </a:solidFill>
              </a:rPr>
              <a:t>배치</a:t>
            </a:r>
            <a:r>
              <a:rPr lang="ko-KR" altLang="en-US" sz="2000" b="1" dirty="0">
                <a:solidFill>
                  <a:schemeClr val="tx1"/>
                </a:solidFill>
              </a:rPr>
              <a:t>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25CDE5-6DB7-4A95-BEC2-FC17CEC7C0FE}"/>
              </a:ext>
            </a:extLst>
          </p:cNvPr>
          <p:cNvSpPr/>
          <p:nvPr/>
        </p:nvSpPr>
        <p:spPr>
          <a:xfrm>
            <a:off x="708529" y="2779728"/>
            <a:ext cx="3560453" cy="416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하나의 시퀀스 처리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5A7DB6-C8E5-46BF-B814-588F20E3AE6B}"/>
              </a:ext>
            </a:extLst>
          </p:cNvPr>
          <p:cNvSpPr/>
          <p:nvPr/>
        </p:nvSpPr>
        <p:spPr>
          <a:xfrm>
            <a:off x="5787549" y="2834810"/>
            <a:ext cx="559293" cy="306396"/>
          </a:xfrm>
          <a:prstGeom prst="rightArrow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482045D8-8AF7-45CA-80DA-1BE2F650FD2B}"/>
              </a:ext>
            </a:extLst>
          </p:cNvPr>
          <p:cNvSpPr/>
          <p:nvPr/>
        </p:nvSpPr>
        <p:spPr>
          <a:xfrm>
            <a:off x="1601246" y="2123928"/>
            <a:ext cx="1775017" cy="1775017"/>
          </a:xfrm>
          <a:prstGeom prst="mathMultiply">
            <a:avLst>
              <a:gd name="adj1" fmla="val 7968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0E249B-579B-4B53-A8AD-FEFC2D2DDEE8}"/>
              </a:ext>
            </a:extLst>
          </p:cNvPr>
          <p:cNvSpPr/>
          <p:nvPr/>
        </p:nvSpPr>
        <p:spPr>
          <a:xfrm>
            <a:off x="708527" y="4880182"/>
            <a:ext cx="3560453" cy="416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(timesteps, </a:t>
            </a:r>
            <a:r>
              <a:rPr lang="en-US" altLang="ko-KR" sz="2000" b="1" dirty="0" err="1">
                <a:solidFill>
                  <a:schemeClr val="tx1"/>
                </a:solidFill>
              </a:rPr>
              <a:t>input_features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4D49F9-381C-433F-B21C-4D9ED029BC70}"/>
              </a:ext>
            </a:extLst>
          </p:cNvPr>
          <p:cNvSpPr/>
          <p:nvPr/>
        </p:nvSpPr>
        <p:spPr>
          <a:xfrm>
            <a:off x="6919635" y="4874709"/>
            <a:ext cx="4900982" cy="416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</a:rPr>
              <a:t>batch_size</a:t>
            </a:r>
            <a:r>
              <a:rPr lang="en-US" altLang="ko-KR" sz="2000" b="1" dirty="0">
                <a:solidFill>
                  <a:schemeClr val="tx1"/>
                </a:solidFill>
              </a:rPr>
              <a:t>, timesteps, </a:t>
            </a:r>
            <a:r>
              <a:rPr lang="en-US" altLang="ko-KR" sz="2000" b="1" dirty="0" err="1">
                <a:solidFill>
                  <a:schemeClr val="tx1"/>
                </a:solidFill>
              </a:rPr>
              <a:t>input_features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201FD88-3DD1-4179-9B30-FE1AE40D60C9}"/>
              </a:ext>
            </a:extLst>
          </p:cNvPr>
          <p:cNvSpPr/>
          <p:nvPr/>
        </p:nvSpPr>
        <p:spPr>
          <a:xfrm>
            <a:off x="5423414" y="4946997"/>
            <a:ext cx="559293" cy="306396"/>
          </a:xfrm>
          <a:prstGeom prst="rightArrow">
            <a:avLst/>
          </a:prstGeom>
          <a:solidFill>
            <a:srgbClr val="F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9A398871-0A36-46B4-B86B-262E80E04AF2}"/>
              </a:ext>
            </a:extLst>
          </p:cNvPr>
          <p:cNvSpPr/>
          <p:nvPr/>
        </p:nvSpPr>
        <p:spPr>
          <a:xfrm>
            <a:off x="1684534" y="4133258"/>
            <a:ext cx="1775017" cy="1775017"/>
          </a:xfrm>
          <a:prstGeom prst="mathMultiply">
            <a:avLst>
              <a:gd name="adj1" fmla="val 7968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73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D2EBF2-553B-448D-81E1-8F6263EA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0" y="2899947"/>
            <a:ext cx="5134654" cy="3627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ABC52-FA4B-4CEF-89BE-47B3615A7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36" y="2899947"/>
            <a:ext cx="5892304" cy="353980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1BED4-9E90-4916-AAB5-953539D481CD}"/>
              </a:ext>
            </a:extLst>
          </p:cNvPr>
          <p:cNvCxnSpPr>
            <a:cxnSpLocks/>
          </p:cNvCxnSpPr>
          <p:nvPr/>
        </p:nvCxnSpPr>
        <p:spPr>
          <a:xfrm>
            <a:off x="1195831" y="4033659"/>
            <a:ext cx="11274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6D0F83-7F4E-4621-B2B7-F62195A97AF1}"/>
              </a:ext>
            </a:extLst>
          </p:cNvPr>
          <p:cNvCxnSpPr>
            <a:cxnSpLocks/>
          </p:cNvCxnSpPr>
          <p:nvPr/>
        </p:nvCxnSpPr>
        <p:spPr>
          <a:xfrm>
            <a:off x="6932361" y="3671154"/>
            <a:ext cx="32137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93EA0D-5695-429B-948D-AE0C8E6D40F0}"/>
              </a:ext>
            </a:extLst>
          </p:cNvPr>
          <p:cNvSpPr/>
          <p:nvPr/>
        </p:nvSpPr>
        <p:spPr>
          <a:xfrm>
            <a:off x="8184113" y="3429527"/>
            <a:ext cx="1961965" cy="241627"/>
          </a:xfrm>
          <a:prstGeom prst="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9CFDB-4B47-45B0-9434-5BE3AE5EE865}"/>
              </a:ext>
            </a:extLst>
          </p:cNvPr>
          <p:cNvSpPr txBox="1"/>
          <p:nvPr/>
        </p:nvSpPr>
        <p:spPr>
          <a:xfrm>
            <a:off x="370360" y="2361424"/>
            <a:ext cx="20024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393939"/>
                </a:solidFill>
                <a:latin typeface="+mj-ea"/>
                <a:ea typeface="+mj-ea"/>
              </a:rPr>
              <a:t>마지막 출력만 반환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EB36D-8C83-46B8-9DA2-BC8E4EE5F1E1}"/>
              </a:ext>
            </a:extLst>
          </p:cNvPr>
          <p:cNvSpPr txBox="1"/>
          <p:nvPr/>
        </p:nvSpPr>
        <p:spPr>
          <a:xfrm>
            <a:off x="5929336" y="2361424"/>
            <a:ext cx="17908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393939"/>
                </a:solidFill>
                <a:latin typeface="+mj-ea"/>
                <a:ea typeface="+mj-ea"/>
              </a:rPr>
              <a:t>전체 시퀀스 반환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3E63622-8AB5-4B72-BA7C-37A9CD395681}"/>
              </a:ext>
            </a:extLst>
          </p:cNvPr>
          <p:cNvSpPr/>
          <p:nvPr/>
        </p:nvSpPr>
        <p:spPr>
          <a:xfrm>
            <a:off x="343228" y="1989925"/>
            <a:ext cx="1063751" cy="288306"/>
          </a:xfrm>
          <a:prstGeom prst="ellipse">
            <a:avLst/>
          </a:prstGeom>
          <a:solidFill>
            <a:srgbClr val="C5D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모드 </a:t>
            </a:r>
            <a:r>
              <a:rPr lang="en-US" altLang="ko-KR" sz="1500" b="1" dirty="0">
                <a:solidFill>
                  <a:schemeClr val="tx1"/>
                </a:solidFill>
              </a:rPr>
              <a:t>1)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55BC6B-34F1-41CC-BE00-958FC42C2774}"/>
              </a:ext>
            </a:extLst>
          </p:cNvPr>
          <p:cNvSpPr/>
          <p:nvPr/>
        </p:nvSpPr>
        <p:spPr>
          <a:xfrm>
            <a:off x="5929336" y="1989925"/>
            <a:ext cx="1063751" cy="288306"/>
          </a:xfrm>
          <a:prstGeom prst="ellipse">
            <a:avLst/>
          </a:prstGeom>
          <a:solidFill>
            <a:srgbClr val="C5D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모드 </a:t>
            </a:r>
            <a:r>
              <a:rPr lang="en-US" altLang="ko-KR" sz="1500" b="1" dirty="0">
                <a:solidFill>
                  <a:schemeClr val="tx1"/>
                </a:solidFill>
              </a:rPr>
              <a:t>2)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AC461-E294-491A-9AE9-5964A8B6B09D}"/>
              </a:ext>
            </a:extLst>
          </p:cNvPr>
          <p:cNvSpPr txBox="1"/>
          <p:nvPr/>
        </p:nvSpPr>
        <p:spPr>
          <a:xfrm>
            <a:off x="7720212" y="2392201"/>
            <a:ext cx="390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▶"/>
            </a:pPr>
            <a:r>
              <a:rPr lang="ko-KR" altLang="en-US" sz="1400" spc="-150" dirty="0">
                <a:solidFill>
                  <a:srgbClr val="393939"/>
                </a:solidFill>
              </a:rPr>
              <a:t>크기 </a:t>
            </a:r>
            <a:r>
              <a:rPr lang="en-US" altLang="ko-KR" sz="1400" spc="-150" dirty="0">
                <a:solidFill>
                  <a:srgbClr val="393939"/>
                </a:solidFill>
              </a:rPr>
              <a:t>: (</a:t>
            </a:r>
            <a:r>
              <a:rPr lang="en-US" altLang="ko-KR" sz="1400" spc="-150" dirty="0" err="1">
                <a:solidFill>
                  <a:srgbClr val="393939"/>
                </a:solidFill>
              </a:rPr>
              <a:t>batch_size</a:t>
            </a:r>
            <a:r>
              <a:rPr lang="en-US" altLang="ko-KR" sz="1400" spc="-150" dirty="0">
                <a:solidFill>
                  <a:srgbClr val="393939"/>
                </a:solidFill>
              </a:rPr>
              <a:t>, timesteps, </a:t>
            </a:r>
            <a:r>
              <a:rPr lang="en-US" altLang="ko-KR" sz="1400" spc="-150" dirty="0" err="1">
                <a:solidFill>
                  <a:srgbClr val="393939"/>
                </a:solidFill>
              </a:rPr>
              <a:t>output_features</a:t>
            </a:r>
            <a:r>
              <a:rPr lang="en-US" altLang="ko-KR" sz="1400" spc="-150" dirty="0">
                <a:solidFill>
                  <a:srgbClr val="393939"/>
                </a:solidFill>
              </a:rPr>
              <a:t>) 3D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텐서</a:t>
            </a:r>
            <a:endParaRPr lang="en-US" altLang="ko-KR" sz="1400" spc="-150" dirty="0">
              <a:solidFill>
                <a:srgbClr val="39393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CECA9-AFE1-4683-BC83-442EF5280993}"/>
              </a:ext>
            </a:extLst>
          </p:cNvPr>
          <p:cNvSpPr txBox="1"/>
          <p:nvPr/>
        </p:nvSpPr>
        <p:spPr>
          <a:xfrm>
            <a:off x="2372832" y="2392201"/>
            <a:ext cx="325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▶"/>
            </a:pPr>
            <a:r>
              <a:rPr lang="ko-KR" altLang="en-US" sz="1400" spc="-150" dirty="0">
                <a:solidFill>
                  <a:srgbClr val="393939"/>
                </a:solidFill>
              </a:rPr>
              <a:t>크기 </a:t>
            </a:r>
            <a:r>
              <a:rPr lang="en-US" altLang="ko-KR" sz="1400" spc="-150" dirty="0">
                <a:solidFill>
                  <a:srgbClr val="393939"/>
                </a:solidFill>
              </a:rPr>
              <a:t>: (</a:t>
            </a:r>
            <a:r>
              <a:rPr lang="en-US" altLang="ko-KR" sz="1400" spc="-150" dirty="0" err="1">
                <a:solidFill>
                  <a:srgbClr val="393939"/>
                </a:solidFill>
              </a:rPr>
              <a:t>batch_size</a:t>
            </a:r>
            <a:r>
              <a:rPr lang="en-US" altLang="ko-KR" sz="1400" spc="-150" dirty="0">
                <a:solidFill>
                  <a:srgbClr val="393939"/>
                </a:solidFill>
              </a:rPr>
              <a:t>, </a:t>
            </a:r>
            <a:r>
              <a:rPr lang="en-US" altLang="ko-KR" sz="1400" spc="-150" dirty="0" err="1">
                <a:solidFill>
                  <a:srgbClr val="393939"/>
                </a:solidFill>
              </a:rPr>
              <a:t>output_features</a:t>
            </a:r>
            <a:r>
              <a:rPr lang="en-US" altLang="ko-KR" sz="1400" spc="-150" dirty="0">
                <a:solidFill>
                  <a:srgbClr val="393939"/>
                </a:solidFill>
              </a:rPr>
              <a:t>) 2D </a:t>
            </a:r>
            <a:r>
              <a:rPr lang="ko-KR" altLang="en-US" sz="1400" spc="-150" dirty="0" err="1">
                <a:solidFill>
                  <a:srgbClr val="393939"/>
                </a:solidFill>
              </a:rPr>
              <a:t>텐서</a:t>
            </a:r>
            <a:endParaRPr lang="en-US" altLang="ko-KR" sz="1400" spc="-150" dirty="0">
              <a:solidFill>
                <a:srgbClr val="393939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5A359D-C87A-4C3A-B7A8-5F98F18930E0}"/>
              </a:ext>
            </a:extLst>
          </p:cNvPr>
          <p:cNvSpPr/>
          <p:nvPr/>
        </p:nvSpPr>
        <p:spPr>
          <a:xfrm>
            <a:off x="345721" y="1378007"/>
            <a:ext cx="3560453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return_sequences = False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3A94AE-D20E-4944-A162-D24DC7D7FE8F}"/>
              </a:ext>
            </a:extLst>
          </p:cNvPr>
          <p:cNvSpPr/>
          <p:nvPr/>
        </p:nvSpPr>
        <p:spPr>
          <a:xfrm>
            <a:off x="5929336" y="1381756"/>
            <a:ext cx="3560453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return_sequences = True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6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A8934D-0F1A-40E6-B78E-4E45310A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34" y="0"/>
            <a:ext cx="7710566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CED0D7-FE61-4A38-B008-2016F6C9C2BD}"/>
              </a:ext>
            </a:extLst>
          </p:cNvPr>
          <p:cNvSpPr/>
          <p:nvPr/>
        </p:nvSpPr>
        <p:spPr>
          <a:xfrm>
            <a:off x="7355734" y="668572"/>
            <a:ext cx="2576589" cy="760733"/>
          </a:xfrm>
          <a:prstGeom prst="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4600A5-FA40-44C9-9FCE-591177C3D731}"/>
              </a:ext>
            </a:extLst>
          </p:cNvPr>
          <p:cNvCxnSpPr>
            <a:cxnSpLocks/>
          </p:cNvCxnSpPr>
          <p:nvPr/>
        </p:nvCxnSpPr>
        <p:spPr>
          <a:xfrm>
            <a:off x="5774920" y="1689954"/>
            <a:ext cx="1485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C8BB45-4D39-4681-8219-1367B5B1F69C}"/>
              </a:ext>
            </a:extLst>
          </p:cNvPr>
          <p:cNvSpPr txBox="1"/>
          <p:nvPr/>
        </p:nvSpPr>
        <p:spPr>
          <a:xfrm>
            <a:off x="443027" y="2994105"/>
            <a:ext cx="38972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중간층들이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전체 출력 시퀀스를 반환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맨 위층만 마지막 출력을 반환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98978-90F1-4CB7-8154-5BF51FFF0006}"/>
              </a:ext>
            </a:extLst>
          </p:cNvPr>
          <p:cNvSpPr txBox="1"/>
          <p:nvPr/>
        </p:nvSpPr>
        <p:spPr>
          <a:xfrm>
            <a:off x="443027" y="215314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여러 개의 순환 층</a:t>
            </a:r>
          </a:p>
        </p:txBody>
      </p:sp>
    </p:spTree>
    <p:extLst>
      <p:ext uri="{BB962C8B-B14F-4D97-AF65-F5344CB8AC3E}">
        <p14:creationId xmlns:p14="http://schemas.microsoft.com/office/powerpoint/2010/main" val="27334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35384F-00BA-4B20-9041-513D570F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67" y="1076960"/>
            <a:ext cx="8478433" cy="574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4785A7-3A6B-418C-8C9D-B76B2978C445}"/>
              </a:ext>
            </a:extLst>
          </p:cNvPr>
          <p:cNvSpPr txBox="1"/>
          <p:nvPr/>
        </p:nvSpPr>
        <p:spPr>
          <a:xfrm>
            <a:off x="875104" y="676096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IMDB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영화 리뷰 분류 문제에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FD15F-FF81-4B98-B9ED-45C593D05070}"/>
              </a:ext>
            </a:extLst>
          </p:cNvPr>
          <p:cNvSpPr txBox="1"/>
          <p:nvPr/>
        </p:nvSpPr>
        <p:spPr>
          <a:xfrm flipH="1">
            <a:off x="132080" y="1092349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전처리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5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785A7-3A6B-418C-8C9D-B76B2978C445}"/>
              </a:ext>
            </a:extLst>
          </p:cNvPr>
          <p:cNvSpPr txBox="1"/>
          <p:nvPr/>
        </p:nvSpPr>
        <p:spPr>
          <a:xfrm>
            <a:off x="875104" y="676096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IMDB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영화 리뷰 분류 문제에 적용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B28711-E156-4707-ACDA-35DFD8A5CE8B}"/>
              </a:ext>
            </a:extLst>
          </p:cNvPr>
          <p:cNvGrpSpPr/>
          <p:nvPr/>
        </p:nvGrpSpPr>
        <p:grpSpPr>
          <a:xfrm>
            <a:off x="219362" y="1685681"/>
            <a:ext cx="7811590" cy="3486637"/>
            <a:chOff x="760900" y="2177164"/>
            <a:chExt cx="7811590" cy="34866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507412-52F8-45CD-B1E5-D52F848D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00" y="2177164"/>
              <a:ext cx="7811590" cy="3486637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15890F6-6846-4EA7-8EC9-32A976DEC99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36" y="3492121"/>
              <a:ext cx="14852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137E2F4-337A-40B4-8C5A-52A2F91A1D20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36" y="3271659"/>
              <a:ext cx="2515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8647DA-EC28-4F33-A79D-1FDDA614DDB9}"/>
              </a:ext>
            </a:extLst>
          </p:cNvPr>
          <p:cNvSpPr txBox="1"/>
          <p:nvPr/>
        </p:nvSpPr>
        <p:spPr>
          <a:xfrm flipH="1">
            <a:off x="132080" y="1092349"/>
            <a:ext cx="659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층과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SimpleRNN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층을 사용하여 모델 훈련</a:t>
            </a:r>
          </a:p>
        </p:txBody>
      </p:sp>
    </p:spTree>
    <p:extLst>
      <p:ext uri="{BB962C8B-B14F-4D97-AF65-F5344CB8AC3E}">
        <p14:creationId xmlns:p14="http://schemas.microsoft.com/office/powerpoint/2010/main" val="396120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케라스의</a:t>
            </a:r>
            <a:r>
              <a:rPr lang="ko-KR" altLang="en-US" sz="3600" spc="-300" dirty="0">
                <a:solidFill>
                  <a:schemeClr val="bg1"/>
                </a:solidFill>
              </a:rPr>
              <a:t> 순환 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785A7-3A6B-418C-8C9D-B76B2978C445}"/>
              </a:ext>
            </a:extLst>
          </p:cNvPr>
          <p:cNvSpPr txBox="1"/>
          <p:nvPr/>
        </p:nvSpPr>
        <p:spPr>
          <a:xfrm>
            <a:off x="875104" y="676096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IMDB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영화 리뷰 분류 문제에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F6B54-8ADD-466E-8B46-DF4E978AD4DB}"/>
              </a:ext>
            </a:extLst>
          </p:cNvPr>
          <p:cNvSpPr txBox="1"/>
          <p:nvPr/>
        </p:nvSpPr>
        <p:spPr>
          <a:xfrm>
            <a:off x="306063" y="1290828"/>
            <a:ext cx="256512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훈련 손실과 검증 손실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B81B7-BF6D-4D78-BC22-6BAB3F4FAB6E}"/>
              </a:ext>
            </a:extLst>
          </p:cNvPr>
          <p:cNvSpPr txBox="1"/>
          <p:nvPr/>
        </p:nvSpPr>
        <p:spPr>
          <a:xfrm>
            <a:off x="6237826" y="1290828"/>
            <a:ext cx="2988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훈련 정확도와 검증 정확도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B77D4-D90C-4CC0-9A93-EFEDB3ED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3" y="1958988"/>
            <a:ext cx="5189215" cy="3404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EAFE0E-A948-458C-BC99-6CBDF212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7320"/>
            <a:ext cx="5327108" cy="35970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5CFF6D-384C-4248-BC70-174841967500}"/>
              </a:ext>
            </a:extLst>
          </p:cNvPr>
          <p:cNvSpPr/>
          <p:nvPr/>
        </p:nvSpPr>
        <p:spPr>
          <a:xfrm>
            <a:off x="2515466" y="5899869"/>
            <a:ext cx="7161067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tx1"/>
                </a:solidFill>
              </a:rPr>
              <a:t>간단한 순환 네트워크는 기준 모델보다 성능이 높지 않다</a:t>
            </a:r>
          </a:p>
        </p:txBody>
      </p:sp>
    </p:spTree>
    <p:extLst>
      <p:ext uri="{BB962C8B-B14F-4D97-AF65-F5344CB8AC3E}">
        <p14:creationId xmlns:p14="http://schemas.microsoft.com/office/powerpoint/2010/main" val="246446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LSTM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GRU </a:t>
            </a:r>
            <a:r>
              <a:rPr lang="ko-KR" altLang="en-US" sz="3600" spc="-300" dirty="0">
                <a:solidFill>
                  <a:schemeClr val="bg1"/>
                </a:solidFill>
              </a:rPr>
              <a:t>층 이해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3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작동 방식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42C3C9-0C35-4782-98D5-435F7330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93" y="1261467"/>
            <a:ext cx="4129549" cy="5621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5FD42-F54C-4082-99A0-E39BCCADADE9}"/>
              </a:ext>
            </a:extLst>
          </p:cNvPr>
          <p:cNvSpPr txBox="1"/>
          <p:nvPr/>
        </p:nvSpPr>
        <p:spPr>
          <a:xfrm>
            <a:off x="436688" y="2352384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특성 </a:t>
            </a:r>
            <a:r>
              <a:rPr lang="ko-KR" altLang="en-US" dirty="0" err="1"/>
              <a:t>맵에서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연산을 통해 </a:t>
            </a:r>
            <a:r>
              <a:rPr lang="ko-KR" altLang="en-US" b="1" dirty="0"/>
              <a:t>출력 </a:t>
            </a:r>
            <a:r>
              <a:rPr lang="ko-KR" altLang="en-US" b="1" dirty="0" err="1"/>
              <a:t>특성맵을</a:t>
            </a:r>
            <a:r>
              <a:rPr lang="ko-KR" altLang="en-US" b="1" dirty="0"/>
              <a:t> </a:t>
            </a:r>
            <a:r>
              <a:rPr lang="ko-KR" altLang="en-US" b="1" dirty="0" err="1"/>
              <a:t>만듬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109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LSTM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GRU </a:t>
            </a:r>
            <a:r>
              <a:rPr lang="ko-KR" altLang="en-US" sz="3600" spc="-300" dirty="0">
                <a:solidFill>
                  <a:schemeClr val="bg1"/>
                </a:solidFill>
              </a:rPr>
              <a:t>층 이해하기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E8F82C-2EFA-4E2C-88B7-2DB74EFE36CF}"/>
              </a:ext>
            </a:extLst>
          </p:cNvPr>
          <p:cNvSpPr/>
          <p:nvPr/>
        </p:nvSpPr>
        <p:spPr>
          <a:xfrm>
            <a:off x="1255936" y="2002683"/>
            <a:ext cx="1613139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순환 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D495DF-8900-4846-B6EB-60AD9D893C03}"/>
              </a:ext>
            </a:extLst>
          </p:cNvPr>
          <p:cNvSpPr/>
          <p:nvPr/>
        </p:nvSpPr>
        <p:spPr>
          <a:xfrm>
            <a:off x="4244906" y="1276364"/>
            <a:ext cx="3194582" cy="50895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SimpleRNN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9A3A1-D277-4A3E-AB5E-D5D1692A0623}"/>
              </a:ext>
            </a:extLst>
          </p:cNvPr>
          <p:cNvSpPr/>
          <p:nvPr/>
        </p:nvSpPr>
        <p:spPr>
          <a:xfrm>
            <a:off x="4244906" y="2860674"/>
            <a:ext cx="3194582" cy="50895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GRU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42097D-C230-4393-8A87-1BDF72D1F44A}"/>
              </a:ext>
            </a:extLst>
          </p:cNvPr>
          <p:cNvCxnSpPr>
            <a:cxnSpLocks/>
          </p:cNvCxnSpPr>
          <p:nvPr/>
        </p:nvCxnSpPr>
        <p:spPr>
          <a:xfrm flipV="1">
            <a:off x="2750723" y="2309556"/>
            <a:ext cx="728249" cy="799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76E51-66E3-4A74-854A-A08079D301CD}"/>
              </a:ext>
            </a:extLst>
          </p:cNvPr>
          <p:cNvCxnSpPr>
            <a:cxnSpLocks/>
          </p:cNvCxnSpPr>
          <p:nvPr/>
        </p:nvCxnSpPr>
        <p:spPr>
          <a:xfrm>
            <a:off x="3478972" y="1530843"/>
            <a:ext cx="0" cy="161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1C2E15-83AC-4C21-B4F4-9E92A2844EFB}"/>
              </a:ext>
            </a:extLst>
          </p:cNvPr>
          <p:cNvCxnSpPr>
            <a:cxnSpLocks/>
          </p:cNvCxnSpPr>
          <p:nvPr/>
        </p:nvCxnSpPr>
        <p:spPr>
          <a:xfrm flipV="1">
            <a:off x="3442422" y="1530843"/>
            <a:ext cx="793605" cy="83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A29592-08A3-497A-A603-BA2388C6B86A}"/>
              </a:ext>
            </a:extLst>
          </p:cNvPr>
          <p:cNvCxnSpPr>
            <a:cxnSpLocks/>
          </p:cNvCxnSpPr>
          <p:nvPr/>
        </p:nvCxnSpPr>
        <p:spPr>
          <a:xfrm>
            <a:off x="3478972" y="3105200"/>
            <a:ext cx="76593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30CBC5-04C9-4F92-8304-CA97BC451CD8}"/>
              </a:ext>
            </a:extLst>
          </p:cNvPr>
          <p:cNvSpPr/>
          <p:nvPr/>
        </p:nvSpPr>
        <p:spPr>
          <a:xfrm>
            <a:off x="4254822" y="2049789"/>
            <a:ext cx="3194582" cy="50895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435D56-21A9-4EFF-86C2-15CBA09AFCD5}"/>
              </a:ext>
            </a:extLst>
          </p:cNvPr>
          <p:cNvCxnSpPr>
            <a:cxnSpLocks/>
          </p:cNvCxnSpPr>
          <p:nvPr/>
        </p:nvCxnSpPr>
        <p:spPr>
          <a:xfrm flipV="1">
            <a:off x="3452338" y="2304268"/>
            <a:ext cx="793605" cy="83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E30CC355-5A54-49E2-B7AC-DB5F1460989B}"/>
              </a:ext>
            </a:extLst>
          </p:cNvPr>
          <p:cNvSpPr/>
          <p:nvPr/>
        </p:nvSpPr>
        <p:spPr>
          <a:xfrm>
            <a:off x="4973759" y="1993805"/>
            <a:ext cx="1677368" cy="62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35F7B0A-4643-478D-B0AE-F85668052198}"/>
              </a:ext>
            </a:extLst>
          </p:cNvPr>
          <p:cNvSpPr/>
          <p:nvPr/>
        </p:nvSpPr>
        <p:spPr>
          <a:xfrm>
            <a:off x="5013429" y="2799272"/>
            <a:ext cx="1677368" cy="62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AB0B605-1485-42A3-B2A7-6050C272FE47}"/>
              </a:ext>
            </a:extLst>
          </p:cNvPr>
          <p:cNvSpPr/>
          <p:nvPr/>
        </p:nvSpPr>
        <p:spPr>
          <a:xfrm>
            <a:off x="7672761" y="1287638"/>
            <a:ext cx="1065320" cy="5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4FB80-13BB-4272-A71C-C30A1F8367A0}"/>
              </a:ext>
            </a:extLst>
          </p:cNvPr>
          <p:cNvSpPr txBox="1"/>
          <p:nvPr/>
        </p:nvSpPr>
        <p:spPr>
          <a:xfrm>
            <a:off x="8872130" y="1095948"/>
            <a:ext cx="250260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너무 단순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rgbClr val="393939"/>
                </a:solidFill>
                <a:latin typeface="+mn-ea"/>
              </a:rPr>
              <a:t>그래디언트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소실 문제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0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LSTM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GRU </a:t>
            </a:r>
            <a:r>
              <a:rPr lang="ko-KR" altLang="en-US" sz="3600" spc="-300" dirty="0">
                <a:solidFill>
                  <a:schemeClr val="bg1"/>
                </a:solidFill>
              </a:rPr>
              <a:t>층 이해하기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30CBC5-04C9-4F92-8304-CA97BC451CD8}"/>
              </a:ext>
            </a:extLst>
          </p:cNvPr>
          <p:cNvSpPr/>
          <p:nvPr/>
        </p:nvSpPr>
        <p:spPr>
          <a:xfrm>
            <a:off x="857902" y="1411656"/>
            <a:ext cx="4679617" cy="50895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LSTM(Long Short-Term Memory)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AB0B605-1485-42A3-B2A7-6050C272FE47}"/>
              </a:ext>
            </a:extLst>
          </p:cNvPr>
          <p:cNvSpPr/>
          <p:nvPr/>
        </p:nvSpPr>
        <p:spPr>
          <a:xfrm>
            <a:off x="5898734" y="1414618"/>
            <a:ext cx="1065320" cy="5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4FB80-13BB-4272-A71C-C30A1F8367A0}"/>
              </a:ext>
            </a:extLst>
          </p:cNvPr>
          <p:cNvSpPr txBox="1"/>
          <p:nvPr/>
        </p:nvSpPr>
        <p:spPr>
          <a:xfrm>
            <a:off x="7325269" y="1411656"/>
            <a:ext cx="409439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 err="1">
                <a:solidFill>
                  <a:srgbClr val="393939"/>
                </a:solidFill>
                <a:latin typeface="+mn-ea"/>
              </a:rPr>
              <a:t>그래디언트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소실 문제에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대한 연구의 결과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45938F-AFF8-4A8A-B9DF-A2F611831666}"/>
              </a:ext>
            </a:extLst>
          </p:cNvPr>
          <p:cNvSpPr/>
          <p:nvPr/>
        </p:nvSpPr>
        <p:spPr>
          <a:xfrm>
            <a:off x="791420" y="1873262"/>
            <a:ext cx="6106152" cy="15557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정보를 여러 타임스텝에 걸쳐 나르는 방법 추가</a:t>
            </a:r>
            <a:endParaRPr lang="en-US" altLang="ko-KR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나중을 위해 정보 저장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오래된 시그널 소실 방지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E8AD5A-697F-44E1-A673-FD0F5ABAC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3" b="23877"/>
          <a:stretch/>
        </p:blipFill>
        <p:spPr>
          <a:xfrm>
            <a:off x="6431394" y="3772019"/>
            <a:ext cx="5382376" cy="24768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A8D9A5F-02F9-443E-A465-9C074072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0" y="3988218"/>
            <a:ext cx="5362759" cy="226067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8E7CEE0-C696-4966-8051-470E080EC5DE}"/>
              </a:ext>
            </a:extLst>
          </p:cNvPr>
          <p:cNvSpPr/>
          <p:nvPr/>
        </p:nvSpPr>
        <p:spPr>
          <a:xfrm>
            <a:off x="6431394" y="3956371"/>
            <a:ext cx="5149049" cy="537861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8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9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LSTM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GRU </a:t>
            </a:r>
            <a:r>
              <a:rPr lang="ko-KR" altLang="en-US" sz="3600" spc="-300" dirty="0">
                <a:solidFill>
                  <a:schemeClr val="bg1"/>
                </a:solidFill>
              </a:rPr>
              <a:t>층 이해하기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STM의 원리와 수식 계산 · The Missing Papers">
            <a:extLst>
              <a:ext uri="{FF2B5EF4-FFF2-40B4-BE49-F238E27FC236}">
                <a16:creationId xmlns:a16="http://schemas.microsoft.com/office/drawing/2014/main" id="{A4273E45-B7C1-4B5D-B8DD-97CB8EB7B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5938" y="1794723"/>
            <a:ext cx="9419208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799147" y="3105834"/>
            <a:ext cx="535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케라스를 사용한 </a:t>
            </a:r>
            <a:r>
              <a:rPr lang="en-US" altLang="ko-KR" sz="3600" spc="-300" dirty="0">
                <a:solidFill>
                  <a:schemeClr val="bg1"/>
                </a:solidFill>
              </a:rPr>
              <a:t>LSTM </a:t>
            </a:r>
            <a:r>
              <a:rPr lang="ko-KR" altLang="en-US" sz="3600" spc="-300" dirty="0">
                <a:solidFill>
                  <a:schemeClr val="bg1"/>
                </a:solidFill>
              </a:rPr>
              <a:t>예제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6123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42043" y="2823130"/>
            <a:ext cx="58326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6431" y="4011850"/>
            <a:ext cx="5788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5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35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케라스를 사용한 </a:t>
            </a:r>
            <a:r>
              <a:rPr lang="en-US" altLang="ko-KR" sz="3600" spc="-300" dirty="0">
                <a:solidFill>
                  <a:schemeClr val="bg1"/>
                </a:solidFill>
              </a:rPr>
              <a:t>LSTM </a:t>
            </a:r>
            <a:r>
              <a:rPr lang="ko-KR" altLang="en-US" sz="3600" spc="-300" dirty="0">
                <a:solidFill>
                  <a:schemeClr val="bg1"/>
                </a:solidFill>
              </a:rPr>
              <a:t>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E4B43-18F3-4209-9947-B37B00192C7F}"/>
              </a:ext>
            </a:extLst>
          </p:cNvPr>
          <p:cNvSpPr txBox="1"/>
          <p:nvPr/>
        </p:nvSpPr>
        <p:spPr>
          <a:xfrm>
            <a:off x="875104" y="676096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케라스에서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LSTM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층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1AEC95-1DF5-4F13-8BBB-4ABB8B91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1" y="1322427"/>
            <a:ext cx="4267796" cy="3391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96A90-7B89-421D-A395-37D1FAC5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353" y="0"/>
            <a:ext cx="5106113" cy="669701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8D5409-3DE4-4871-AEC9-AA430A9DD607}"/>
              </a:ext>
            </a:extLst>
          </p:cNvPr>
          <p:cNvCxnSpPr>
            <a:cxnSpLocks/>
          </p:cNvCxnSpPr>
          <p:nvPr/>
        </p:nvCxnSpPr>
        <p:spPr>
          <a:xfrm>
            <a:off x="1176288" y="2538999"/>
            <a:ext cx="8922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7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933461" y="2921168"/>
            <a:ext cx="10121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385765" y="3075056"/>
            <a:ext cx="7228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6.2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순환 신경망 이해하기 정리</a:t>
            </a: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6362" y="3145020"/>
            <a:ext cx="397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순환 신경망의 고급 사용법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8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58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6.3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순환 신경망의 고급 사용법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529022-F502-794A-8499-5E729F03A650}"/>
              </a:ext>
            </a:extLst>
          </p:cNvPr>
          <p:cNvGrpSpPr/>
          <p:nvPr/>
        </p:nvGrpSpPr>
        <p:grpSpPr>
          <a:xfrm>
            <a:off x="619016" y="3799840"/>
            <a:ext cx="1674161" cy="461665"/>
            <a:chOff x="294640" y="3596640"/>
            <a:chExt cx="1674161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BC1FEA-F110-2A41-AC06-D0A8FD4E638E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68B56-7F3B-5047-81DB-5F72C38B2E0D}"/>
                </a:ext>
              </a:extLst>
            </p:cNvPr>
            <p:cNvSpPr txBox="1"/>
            <p:nvPr/>
          </p:nvSpPr>
          <p:spPr>
            <a:xfrm>
              <a:off x="562647" y="3658195"/>
              <a:ext cx="1406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기온 예측 문제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8AD327-B645-C74E-A2D4-D91D80829BAF}"/>
              </a:ext>
            </a:extLst>
          </p:cNvPr>
          <p:cNvGrpSpPr/>
          <p:nvPr/>
        </p:nvGrpSpPr>
        <p:grpSpPr>
          <a:xfrm>
            <a:off x="619016" y="4304334"/>
            <a:ext cx="1435314" cy="461665"/>
            <a:chOff x="294640" y="3596640"/>
            <a:chExt cx="1435314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EB8DC7-EF68-514C-8AF4-D6DB72C92418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D8899D-A0A2-5E4F-A2A5-EE757DCEDDDE}"/>
                </a:ext>
              </a:extLst>
            </p:cNvPr>
            <p:cNvSpPr txBox="1"/>
            <p:nvPr/>
          </p:nvSpPr>
          <p:spPr>
            <a:xfrm>
              <a:off x="562647" y="3658195"/>
              <a:ext cx="1167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데이터 준비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ED08F6-81F6-1444-AE15-51394EFE9575}"/>
              </a:ext>
            </a:extLst>
          </p:cNvPr>
          <p:cNvGrpSpPr/>
          <p:nvPr/>
        </p:nvGrpSpPr>
        <p:grpSpPr>
          <a:xfrm>
            <a:off x="619016" y="4798318"/>
            <a:ext cx="2046058" cy="461665"/>
            <a:chOff x="294640" y="3596640"/>
            <a:chExt cx="2046058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610271-EA8F-4C4B-8730-483515B3CAEE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F8764C-7889-CA49-B7CF-4960B6EE5B2B}"/>
                </a:ext>
              </a:extLst>
            </p:cNvPr>
            <p:cNvSpPr txBox="1"/>
            <p:nvPr/>
          </p:nvSpPr>
          <p:spPr>
            <a:xfrm>
              <a:off x="562647" y="3658195"/>
              <a:ext cx="1778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상식 수준의 기준점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6C2D19-18C9-0244-BCBF-A185C07133C0}"/>
              </a:ext>
            </a:extLst>
          </p:cNvPr>
          <p:cNvGrpSpPr/>
          <p:nvPr/>
        </p:nvGrpSpPr>
        <p:grpSpPr>
          <a:xfrm>
            <a:off x="619016" y="5291512"/>
            <a:ext cx="2470854" cy="461665"/>
            <a:chOff x="294640" y="3596640"/>
            <a:chExt cx="2470854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82F224-B168-2449-9B1A-6353075BE853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CB389A-8CC2-0F4C-8749-2EA926DF4F95}"/>
                </a:ext>
              </a:extLst>
            </p:cNvPr>
            <p:cNvSpPr txBox="1"/>
            <p:nvPr/>
          </p:nvSpPr>
          <p:spPr>
            <a:xfrm>
              <a:off x="562647" y="3658195"/>
              <a:ext cx="2202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기본적인 머신 러닝 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284AF1-70F4-7343-AC79-E216A4FEF373}"/>
              </a:ext>
            </a:extLst>
          </p:cNvPr>
          <p:cNvGrpSpPr/>
          <p:nvPr/>
        </p:nvGrpSpPr>
        <p:grpSpPr>
          <a:xfrm>
            <a:off x="619016" y="5798880"/>
            <a:ext cx="2098957" cy="461665"/>
            <a:chOff x="294640" y="3596640"/>
            <a:chExt cx="2098957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157F4-A6C5-6B4A-BF34-C3D30ACC73D3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4CC228-FD56-2948-BEF4-35CB12D02802}"/>
                </a:ext>
              </a:extLst>
            </p:cNvPr>
            <p:cNvSpPr txBox="1"/>
            <p:nvPr/>
          </p:nvSpPr>
          <p:spPr>
            <a:xfrm>
              <a:off x="562647" y="3658195"/>
              <a:ext cx="18309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첫 번째 순환 신경망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7454E30-36CE-6E4E-931F-561529A0FBAA}"/>
              </a:ext>
            </a:extLst>
          </p:cNvPr>
          <p:cNvGrpSpPr/>
          <p:nvPr/>
        </p:nvGrpSpPr>
        <p:grpSpPr>
          <a:xfrm>
            <a:off x="4749581" y="3799840"/>
            <a:ext cx="4622084" cy="461665"/>
            <a:chOff x="294640" y="3596640"/>
            <a:chExt cx="4622084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99403-4D1F-5346-97E6-622709ACF1C1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F1F6D7-9EEF-BD4B-A3B8-175AB9E9F35E}"/>
                </a:ext>
              </a:extLst>
            </p:cNvPr>
            <p:cNvSpPr txBox="1"/>
            <p:nvPr/>
          </p:nvSpPr>
          <p:spPr>
            <a:xfrm>
              <a:off x="562647" y="3658195"/>
              <a:ext cx="4354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 err="1">
                  <a:solidFill>
                    <a:srgbClr val="393939"/>
                  </a:solidFill>
                </a:rPr>
                <a:t>과대적합을</a:t>
              </a:r>
              <a:r>
                <a:rPr lang="ko-KR" altLang="en-US" sz="1600" spc="-150" dirty="0">
                  <a:solidFill>
                    <a:srgbClr val="393939"/>
                  </a:solidFill>
                </a:rPr>
                <a:t> 감소하기 위해 순환 </a:t>
              </a:r>
              <a:r>
                <a:rPr lang="ko-KR" altLang="en-US" sz="1600" spc="-150" dirty="0" err="1">
                  <a:solidFill>
                    <a:srgbClr val="393939"/>
                  </a:solidFill>
                </a:rPr>
                <a:t>드롭아웃</a:t>
              </a:r>
              <a:r>
                <a:rPr lang="ko-KR" altLang="en-US" sz="1600" spc="-150" dirty="0">
                  <a:solidFill>
                    <a:srgbClr val="393939"/>
                  </a:solidFill>
                </a:rPr>
                <a:t> 사용하기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640800-936C-5F49-98EA-A38EADB2F81D}"/>
              </a:ext>
            </a:extLst>
          </p:cNvPr>
          <p:cNvGrpSpPr/>
          <p:nvPr/>
        </p:nvGrpSpPr>
        <p:grpSpPr>
          <a:xfrm>
            <a:off x="4749581" y="4314844"/>
            <a:ext cx="1674161" cy="461665"/>
            <a:chOff x="294640" y="3596640"/>
            <a:chExt cx="1674161" cy="4616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0B4971-8324-DB45-A157-28FADD210C32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24459C-CC28-9F4B-880C-051CB78B87D1}"/>
                </a:ext>
              </a:extLst>
            </p:cNvPr>
            <p:cNvSpPr txBox="1"/>
            <p:nvPr/>
          </p:nvSpPr>
          <p:spPr>
            <a:xfrm>
              <a:off x="562647" y="3658195"/>
              <a:ext cx="1406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 err="1">
                  <a:solidFill>
                    <a:srgbClr val="393939"/>
                  </a:solidFill>
                </a:rPr>
                <a:t>스태킹</a:t>
              </a:r>
              <a:r>
                <a:rPr lang="ko-KR" altLang="en-US" sz="1600" spc="-150" dirty="0">
                  <a:solidFill>
                    <a:srgbClr val="393939"/>
                  </a:solidFill>
                </a:rPr>
                <a:t> 순환 층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1941CC1-569F-4348-8006-7ED0DD003D3F}"/>
              </a:ext>
            </a:extLst>
          </p:cNvPr>
          <p:cNvGrpSpPr/>
          <p:nvPr/>
        </p:nvGrpSpPr>
        <p:grpSpPr>
          <a:xfrm>
            <a:off x="4749581" y="4808828"/>
            <a:ext cx="2241624" cy="461665"/>
            <a:chOff x="294640" y="3596640"/>
            <a:chExt cx="2241624" cy="4616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4F01C6-1547-5342-B6A9-D5519D656B65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8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4ADDE9-22A8-E04F-A9CD-6F1FC9C22E5F}"/>
                </a:ext>
              </a:extLst>
            </p:cNvPr>
            <p:cNvSpPr txBox="1"/>
            <p:nvPr/>
          </p:nvSpPr>
          <p:spPr>
            <a:xfrm>
              <a:off x="562647" y="3658195"/>
              <a:ext cx="1973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양방향 </a:t>
              </a:r>
              <a:r>
                <a:rPr lang="en-US" altLang="ko-KR" sz="1600" spc="-150" dirty="0">
                  <a:solidFill>
                    <a:srgbClr val="393939"/>
                  </a:solidFill>
                </a:rPr>
                <a:t>RNN</a:t>
              </a:r>
              <a:r>
                <a:rPr lang="ko-KR" altLang="en-US" sz="1600" spc="-150" dirty="0">
                  <a:solidFill>
                    <a:srgbClr val="393939"/>
                  </a:solidFill>
                </a:rPr>
                <a:t> 사용하기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4F1995-D4A1-DA4B-8B52-F854BDD703CF}"/>
              </a:ext>
            </a:extLst>
          </p:cNvPr>
          <p:cNvGrpSpPr/>
          <p:nvPr/>
        </p:nvGrpSpPr>
        <p:grpSpPr>
          <a:xfrm>
            <a:off x="4749581" y="5291512"/>
            <a:ext cx="1435314" cy="461665"/>
            <a:chOff x="294640" y="3596640"/>
            <a:chExt cx="1435314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C20942-23E6-2047-87AC-7E4172F51FBD}"/>
                </a:ext>
              </a:extLst>
            </p:cNvPr>
            <p:cNvSpPr txBox="1"/>
            <p:nvPr/>
          </p:nvSpPr>
          <p:spPr>
            <a:xfrm>
              <a:off x="294640" y="3596640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9</a:t>
              </a:r>
              <a:endParaRPr lang="ko-KR" altLang="en-US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9CEF01-4508-4443-9D81-4133EA75097E}"/>
                </a:ext>
              </a:extLst>
            </p:cNvPr>
            <p:cNvSpPr txBox="1"/>
            <p:nvPr/>
          </p:nvSpPr>
          <p:spPr>
            <a:xfrm>
              <a:off x="562647" y="3658195"/>
              <a:ext cx="1167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</a:rPr>
                <a:t>더 나아가서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50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27754" y="3144371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컨브넷을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사용한 시퀀스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6.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5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625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6.4 </a:t>
            </a:r>
            <a:r>
              <a:rPr lang="ko-KR" altLang="en-US" sz="3600" spc="-300" dirty="0" err="1">
                <a:solidFill>
                  <a:schemeClr val="bg1"/>
                </a:solidFill>
                <a:latin typeface="+mj-ea"/>
                <a:ea typeface="+mj-ea"/>
              </a:rPr>
              <a:t>컨브넷을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 사용한 시퀀스 처리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7224593" cy="707886"/>
            <a:chOff x="294640" y="3596640"/>
            <a:chExt cx="72245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6575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시퀀스 데이터를 위한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1D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합성곱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이해하기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41888"/>
            <a:ext cx="5418008" cy="707886"/>
            <a:chOff x="294640" y="3596640"/>
            <a:chExt cx="541800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47692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시퀀스 데이터를 위한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1D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풀링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280865"/>
            <a:ext cx="3164186" cy="707886"/>
            <a:chOff x="294640" y="3596640"/>
            <a:chExt cx="316418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515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1D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컨브넷 구현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426F6F-DDC8-4E1C-A1A3-5675BA06486A}"/>
              </a:ext>
            </a:extLst>
          </p:cNvPr>
          <p:cNvGrpSpPr/>
          <p:nvPr/>
        </p:nvGrpSpPr>
        <p:grpSpPr>
          <a:xfrm>
            <a:off x="619016" y="5988751"/>
            <a:ext cx="7896251" cy="707886"/>
            <a:chOff x="294640" y="3596640"/>
            <a:chExt cx="789625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767B3-D73D-424F-B0B9-B590DE46525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A4B3CF-7BA7-4ACF-A399-F599C19B2069}"/>
                </a:ext>
              </a:extLst>
            </p:cNvPr>
            <p:cNvSpPr txBox="1"/>
            <p:nvPr/>
          </p:nvSpPr>
          <p:spPr>
            <a:xfrm>
              <a:off x="943394" y="3688973"/>
              <a:ext cx="7247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CNN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과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RNN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을 연결하여 긴 시퀀스를 처리하기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7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A1AED-2A82-40C9-B11B-10AB39A1CEDE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패딩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E83CB3-AC2D-4A41-AC0C-F2BF539405D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CF0-12F8-4401-87D9-850C03D010CB}"/>
              </a:ext>
            </a:extLst>
          </p:cNvPr>
          <p:cNvSpPr txBox="1"/>
          <p:nvPr/>
        </p:nvSpPr>
        <p:spPr>
          <a:xfrm>
            <a:off x="339536" y="3658820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스트라이드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77F68-4D81-4610-B113-04D80C44A8DC}"/>
              </a:ext>
            </a:extLst>
          </p:cNvPr>
          <p:cNvSpPr/>
          <p:nvPr/>
        </p:nvSpPr>
        <p:spPr>
          <a:xfrm>
            <a:off x="132080" y="365562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5F41D-BC07-49CD-84C3-35D36BF92199}"/>
              </a:ext>
            </a:extLst>
          </p:cNvPr>
          <p:cNvSpPr txBox="1"/>
          <p:nvPr/>
        </p:nvSpPr>
        <p:spPr>
          <a:xfrm>
            <a:off x="6907485" y="128107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최대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풀링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연산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5EF17B-04EA-45F9-9530-D3A6A1F98F78}"/>
              </a:ext>
            </a:extLst>
          </p:cNvPr>
          <p:cNvSpPr/>
          <p:nvPr/>
        </p:nvSpPr>
        <p:spPr>
          <a:xfrm>
            <a:off x="6700029" y="127787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080D4-1E9F-48B3-B02E-EFCE8B826D0F}"/>
              </a:ext>
            </a:extLst>
          </p:cNvPr>
          <p:cNvSpPr txBox="1"/>
          <p:nvPr/>
        </p:nvSpPr>
        <p:spPr>
          <a:xfrm>
            <a:off x="503592" y="1908510"/>
            <a:ext cx="359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출력을 입력과 동일한 높이와 </a:t>
            </a:r>
            <a:endParaRPr lang="en-US" altLang="ko-KR" dirty="0"/>
          </a:p>
          <a:p>
            <a:r>
              <a:rPr lang="ko-KR" altLang="en-US" dirty="0"/>
              <a:t>너비로 만들기 위해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A3040-82DF-41E2-9A4B-D550111B50DD}"/>
              </a:ext>
            </a:extLst>
          </p:cNvPr>
          <p:cNvSpPr txBox="1"/>
          <p:nvPr/>
        </p:nvSpPr>
        <p:spPr>
          <a:xfrm>
            <a:off x="503592" y="4415017"/>
            <a:ext cx="386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윈도우의 중앙 타일이 </a:t>
            </a:r>
            <a:endParaRPr lang="en-US" altLang="ko-KR" dirty="0"/>
          </a:p>
          <a:p>
            <a:r>
              <a:rPr lang="ko-KR" altLang="en-US" dirty="0"/>
              <a:t>연속적으로 지나간다고 가정할 때 두 번의 연속적인 윈도우 사이의 </a:t>
            </a:r>
            <a:endParaRPr lang="en-US" altLang="ko-KR" dirty="0"/>
          </a:p>
          <a:p>
            <a:r>
              <a:rPr lang="ko-KR" altLang="en-US" dirty="0"/>
              <a:t>거리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2D11D-7052-478D-95DE-D21B38FBF75A}"/>
              </a:ext>
            </a:extLst>
          </p:cNvPr>
          <p:cNvSpPr txBox="1"/>
          <p:nvPr/>
        </p:nvSpPr>
        <p:spPr>
          <a:xfrm>
            <a:off x="6907485" y="1921768"/>
            <a:ext cx="387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</a:t>
            </a:r>
            <a:r>
              <a:rPr lang="ko-KR" altLang="en-US" dirty="0" err="1"/>
              <a:t>맵을</a:t>
            </a:r>
            <a:r>
              <a:rPr lang="ko-KR" altLang="en-US" dirty="0"/>
              <a:t> 강제적으로 다운 샘플링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BEBB5-5190-483B-8FA8-89DB1B47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64" y="3881706"/>
            <a:ext cx="2505075" cy="2266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CD8234-893D-46D2-9A43-88EDF875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2"/>
          <a:stretch/>
        </p:blipFill>
        <p:spPr>
          <a:xfrm>
            <a:off x="7451094" y="4032724"/>
            <a:ext cx="4608826" cy="214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2DD697-CCC7-4073-9C00-78914BCB99DB}"/>
              </a:ext>
            </a:extLst>
          </p:cNvPr>
          <p:cNvSpPr txBox="1"/>
          <p:nvPr/>
        </p:nvSpPr>
        <p:spPr>
          <a:xfrm>
            <a:off x="6907485" y="2606962"/>
            <a:ext cx="387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ko-KR" altLang="en-US" dirty="0"/>
              <a:t>처리할 특성 </a:t>
            </a:r>
            <a:r>
              <a:rPr lang="ko-KR" altLang="en-US" dirty="0" err="1"/>
              <a:t>맵의</a:t>
            </a:r>
            <a:r>
              <a:rPr lang="ko-KR" altLang="en-US" dirty="0"/>
              <a:t> 가중치 개수를 줄이기 위해서 사용</a:t>
            </a:r>
          </a:p>
        </p:txBody>
      </p:sp>
    </p:spTree>
    <p:extLst>
      <p:ext uri="{BB962C8B-B14F-4D97-AF65-F5344CB8AC3E}">
        <p14:creationId xmlns:p14="http://schemas.microsoft.com/office/powerpoint/2010/main" val="47502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68954" y="2846150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시퀀스 데이터를 위한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이해하기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6123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42043" y="2823130"/>
            <a:ext cx="58326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6431" y="4011850"/>
            <a:ext cx="5788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7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08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합성곱</a:t>
            </a:r>
            <a:r>
              <a:rPr lang="ko-KR" altLang="en-US" sz="3600" spc="-300" dirty="0">
                <a:solidFill>
                  <a:schemeClr val="bg1"/>
                </a:solidFill>
              </a:rPr>
              <a:t> 이해하기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7B29AA-C76A-4BF5-95C1-5BB7E7C3ABFB}"/>
              </a:ext>
            </a:extLst>
          </p:cNvPr>
          <p:cNvGrpSpPr/>
          <p:nvPr/>
        </p:nvGrpSpPr>
        <p:grpSpPr>
          <a:xfrm>
            <a:off x="3007717" y="1329850"/>
            <a:ext cx="5577182" cy="5190799"/>
            <a:chOff x="89173" y="1090154"/>
            <a:chExt cx="5577182" cy="519079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75F99F-C24C-406D-BE70-FB826738257A}"/>
                </a:ext>
              </a:extLst>
            </p:cNvPr>
            <p:cNvGrpSpPr/>
            <p:nvPr/>
          </p:nvGrpSpPr>
          <p:grpSpPr>
            <a:xfrm>
              <a:off x="691893" y="1921067"/>
              <a:ext cx="366422" cy="887767"/>
              <a:chOff x="692458" y="1544715"/>
              <a:chExt cx="366422" cy="88776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5BCC7EB-E6D0-4BF0-BD06-82D8E67EBCE1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4F47BF0-2B0B-4066-BBEA-A4AFC1E4C487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D95CAF-E3B8-4550-94FC-1AF3ED471BF9}"/>
                </a:ext>
              </a:extLst>
            </p:cNvPr>
            <p:cNvGrpSpPr/>
            <p:nvPr/>
          </p:nvGrpSpPr>
          <p:grpSpPr>
            <a:xfrm>
              <a:off x="1058315" y="1921067"/>
              <a:ext cx="912100" cy="887767"/>
              <a:chOff x="1058880" y="1544715"/>
              <a:chExt cx="912100" cy="88776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BC63A83-AF45-4F29-96BD-BC04C37750A1}"/>
                  </a:ext>
                </a:extLst>
              </p:cNvPr>
              <p:cNvGrpSpPr/>
              <p:nvPr/>
            </p:nvGrpSpPr>
            <p:grpSpPr>
              <a:xfrm>
                <a:off x="1058880" y="1544715"/>
                <a:ext cx="366422" cy="887767"/>
                <a:chOff x="692458" y="1544715"/>
                <a:chExt cx="366422" cy="887767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70E7DA3-38D1-4C7C-8BF1-89B9E04FC88B}"/>
                    </a:ext>
                  </a:extLst>
                </p:cNvPr>
                <p:cNvSpPr/>
                <p:nvPr/>
              </p:nvSpPr>
              <p:spPr>
                <a:xfrm>
                  <a:off x="692458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BBB87E6-863F-4C76-888A-1B9A2D51F464}"/>
                    </a:ext>
                  </a:extLst>
                </p:cNvPr>
                <p:cNvSpPr/>
                <p:nvPr/>
              </p:nvSpPr>
              <p:spPr>
                <a:xfrm>
                  <a:off x="876234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2B61EDD-F782-46E3-B989-17674D7904FF}"/>
                  </a:ext>
                </a:extLst>
              </p:cNvPr>
              <p:cNvGrpSpPr/>
              <p:nvPr/>
            </p:nvGrpSpPr>
            <p:grpSpPr>
              <a:xfrm>
                <a:off x="1424172" y="1544715"/>
                <a:ext cx="366422" cy="887767"/>
                <a:chOff x="692458" y="1544715"/>
                <a:chExt cx="366422" cy="887767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980B627-A8A6-40EE-962B-C201D6B382DD}"/>
                    </a:ext>
                  </a:extLst>
                </p:cNvPr>
                <p:cNvSpPr/>
                <p:nvPr/>
              </p:nvSpPr>
              <p:spPr>
                <a:xfrm>
                  <a:off x="692458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D3BD22A-2A94-4920-AE9C-C15E974273EB}"/>
                    </a:ext>
                  </a:extLst>
                </p:cNvPr>
                <p:cNvSpPr/>
                <p:nvPr/>
              </p:nvSpPr>
              <p:spPr>
                <a:xfrm>
                  <a:off x="876234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D85164A-3D83-4DAB-B0A1-DCAE65E4B5DD}"/>
                  </a:ext>
                </a:extLst>
              </p:cNvPr>
              <p:cNvSpPr/>
              <p:nvPr/>
            </p:nvSpPr>
            <p:spPr>
              <a:xfrm>
                <a:off x="1788334" y="1544715"/>
                <a:ext cx="182646" cy="8877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7956A3-62D4-45A4-821B-3B8B10F3C4E3}"/>
                </a:ext>
              </a:extLst>
            </p:cNvPr>
            <p:cNvSpPr/>
            <p:nvPr/>
          </p:nvSpPr>
          <p:spPr>
            <a:xfrm>
              <a:off x="1971545" y="1921067"/>
              <a:ext cx="182646" cy="8877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8E32D32-AC75-4F7D-8514-0A1761B97670}"/>
                </a:ext>
              </a:extLst>
            </p:cNvPr>
            <p:cNvGrpSpPr/>
            <p:nvPr/>
          </p:nvGrpSpPr>
          <p:grpSpPr>
            <a:xfrm>
              <a:off x="2127982" y="1921067"/>
              <a:ext cx="366422" cy="887767"/>
              <a:chOff x="692458" y="1544715"/>
              <a:chExt cx="366422" cy="88776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1F52648-0304-491B-B900-F0130DA68383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EF8ABEE-2A01-4A55-A987-148B58B02FBF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3A49942-A7AB-4D13-9EF1-E5A9A1325A0C}"/>
                </a:ext>
              </a:extLst>
            </p:cNvPr>
            <p:cNvGrpSpPr/>
            <p:nvPr/>
          </p:nvGrpSpPr>
          <p:grpSpPr>
            <a:xfrm>
              <a:off x="2497403" y="1921066"/>
              <a:ext cx="366422" cy="887767"/>
              <a:chOff x="692458" y="1544715"/>
              <a:chExt cx="366422" cy="88776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5147F9E-9751-4786-B3E8-9633749DDFC1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54FD11C-A0CB-4708-AA12-AC9B1D9BE64C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2CEBD5-3837-4C4B-BDD7-1AFEC1696C19}"/>
                </a:ext>
              </a:extLst>
            </p:cNvPr>
            <p:cNvGrpSpPr/>
            <p:nvPr/>
          </p:nvGrpSpPr>
          <p:grpSpPr>
            <a:xfrm>
              <a:off x="2870868" y="1921066"/>
              <a:ext cx="366422" cy="887767"/>
              <a:chOff x="692458" y="1544715"/>
              <a:chExt cx="366422" cy="88776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74D2BF8-2EE0-4EE7-8F14-7B6DC6BB0CFE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AE24F2D-6CA5-494E-8712-423A89D8958F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9E8994-A44E-42FC-9DF3-BA57DB6A401C}"/>
                </a:ext>
              </a:extLst>
            </p:cNvPr>
            <p:cNvGrpSpPr/>
            <p:nvPr/>
          </p:nvGrpSpPr>
          <p:grpSpPr>
            <a:xfrm>
              <a:off x="3237290" y="1921066"/>
              <a:ext cx="366422" cy="887767"/>
              <a:chOff x="692458" y="1544715"/>
              <a:chExt cx="366422" cy="88776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5C84E-AE59-45EE-A302-51BCC2990466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74D6B52-92B8-49F2-A2AB-9DE9E3647A28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1B75E80-2F87-4C9D-B117-45DE59F19242}"/>
                </a:ext>
              </a:extLst>
            </p:cNvPr>
            <p:cNvGrpSpPr/>
            <p:nvPr/>
          </p:nvGrpSpPr>
          <p:grpSpPr>
            <a:xfrm>
              <a:off x="3602582" y="1921065"/>
              <a:ext cx="366422" cy="887767"/>
              <a:chOff x="692458" y="1544715"/>
              <a:chExt cx="366422" cy="88776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010A030-4707-47DC-BE38-D68FFB48456E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6B062FA-D860-4BC4-BC2B-E5B73556A019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9A82A09-28F3-4708-87D2-569025D30914}"/>
                </a:ext>
              </a:extLst>
            </p:cNvPr>
            <p:cNvGrpSpPr/>
            <p:nvPr/>
          </p:nvGrpSpPr>
          <p:grpSpPr>
            <a:xfrm>
              <a:off x="3936491" y="1921065"/>
              <a:ext cx="366422" cy="887767"/>
              <a:chOff x="692458" y="1544715"/>
              <a:chExt cx="366422" cy="88776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55B911E-1100-4C96-A866-533A3FD0A3E4}"/>
                  </a:ext>
                </a:extLst>
              </p:cNvPr>
              <p:cNvSpPr/>
              <p:nvPr/>
            </p:nvSpPr>
            <p:spPr>
              <a:xfrm>
                <a:off x="692458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3274A2F-D05D-4B1D-8C57-1ADCFAFCE77C}"/>
                  </a:ext>
                </a:extLst>
              </p:cNvPr>
              <p:cNvSpPr/>
              <p:nvPr/>
            </p:nvSpPr>
            <p:spPr>
              <a:xfrm>
                <a:off x="876234" y="1544715"/>
                <a:ext cx="182646" cy="88776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5290468-9F14-44CE-9D84-0896F35A6A11}"/>
                </a:ext>
              </a:extLst>
            </p:cNvPr>
            <p:cNvGrpSpPr/>
            <p:nvPr/>
          </p:nvGrpSpPr>
          <p:grpSpPr>
            <a:xfrm>
              <a:off x="1059445" y="3508901"/>
              <a:ext cx="912100" cy="887767"/>
              <a:chOff x="1058880" y="1544715"/>
              <a:chExt cx="912100" cy="887767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E26342C-CCCC-4B02-9D1E-4724D5364B41}"/>
                  </a:ext>
                </a:extLst>
              </p:cNvPr>
              <p:cNvGrpSpPr/>
              <p:nvPr/>
            </p:nvGrpSpPr>
            <p:grpSpPr>
              <a:xfrm>
                <a:off x="1058880" y="1544715"/>
                <a:ext cx="366422" cy="887767"/>
                <a:chOff x="692458" y="1544715"/>
                <a:chExt cx="366422" cy="887767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7AE6120-1644-4FF3-B288-8B8006C66248}"/>
                    </a:ext>
                  </a:extLst>
                </p:cNvPr>
                <p:cNvSpPr/>
                <p:nvPr/>
              </p:nvSpPr>
              <p:spPr>
                <a:xfrm>
                  <a:off x="692458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C7511B1D-A71E-4222-A8BF-5B5BCC306298}"/>
                    </a:ext>
                  </a:extLst>
                </p:cNvPr>
                <p:cNvSpPr/>
                <p:nvPr/>
              </p:nvSpPr>
              <p:spPr>
                <a:xfrm>
                  <a:off x="876234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6C5FC86-4035-474D-8680-F5DF068FFA38}"/>
                  </a:ext>
                </a:extLst>
              </p:cNvPr>
              <p:cNvGrpSpPr/>
              <p:nvPr/>
            </p:nvGrpSpPr>
            <p:grpSpPr>
              <a:xfrm>
                <a:off x="1424172" y="1544715"/>
                <a:ext cx="366422" cy="887767"/>
                <a:chOff x="692458" y="1544715"/>
                <a:chExt cx="366422" cy="887767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AAA68DF-256A-46A9-96F8-8AC2D0987C51}"/>
                    </a:ext>
                  </a:extLst>
                </p:cNvPr>
                <p:cNvSpPr/>
                <p:nvPr/>
              </p:nvSpPr>
              <p:spPr>
                <a:xfrm>
                  <a:off x="692458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EBD13998-2FB7-47F3-829E-76B654085D13}"/>
                    </a:ext>
                  </a:extLst>
                </p:cNvPr>
                <p:cNvSpPr/>
                <p:nvPr/>
              </p:nvSpPr>
              <p:spPr>
                <a:xfrm>
                  <a:off x="876234" y="1544715"/>
                  <a:ext cx="182646" cy="887767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5980921-2046-4BDA-80FC-D63EE9770823}"/>
                  </a:ext>
                </a:extLst>
              </p:cNvPr>
              <p:cNvSpPr/>
              <p:nvPr/>
            </p:nvSpPr>
            <p:spPr>
              <a:xfrm>
                <a:off x="1788334" y="1544715"/>
                <a:ext cx="182646" cy="8877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64AC41-CA30-4A59-AE5C-988FEE9E954E}"/>
                </a:ext>
              </a:extLst>
            </p:cNvPr>
            <p:cNvSpPr/>
            <p:nvPr/>
          </p:nvSpPr>
          <p:spPr>
            <a:xfrm>
              <a:off x="692458" y="5393186"/>
              <a:ext cx="3611020" cy="8877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81324CD-CF12-457F-A582-3CCC48DBAAA1}"/>
                </a:ext>
              </a:extLst>
            </p:cNvPr>
            <p:cNvSpPr/>
            <p:nvPr/>
          </p:nvSpPr>
          <p:spPr>
            <a:xfrm>
              <a:off x="1424172" y="5393186"/>
              <a:ext cx="182646" cy="88776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CFB4566-19DE-4B50-8F01-139CB6D73C10}"/>
                </a:ext>
              </a:extLst>
            </p:cNvPr>
            <p:cNvCxnSpPr/>
            <p:nvPr/>
          </p:nvCxnSpPr>
          <p:spPr>
            <a:xfrm>
              <a:off x="4482659" y="1921065"/>
              <a:ext cx="0" cy="88776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7BA1609-CA33-43FB-A8C3-8159B29C31F5}"/>
                </a:ext>
              </a:extLst>
            </p:cNvPr>
            <p:cNvCxnSpPr/>
            <p:nvPr/>
          </p:nvCxnSpPr>
          <p:spPr>
            <a:xfrm>
              <a:off x="4483224" y="5381350"/>
              <a:ext cx="0" cy="88776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0D25112-3BE7-455E-B8E7-4E9421BC749A}"/>
                </a:ext>
              </a:extLst>
            </p:cNvPr>
            <p:cNvCxnSpPr/>
            <p:nvPr/>
          </p:nvCxnSpPr>
          <p:spPr>
            <a:xfrm>
              <a:off x="691893" y="3092919"/>
              <a:ext cx="412811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578EB92E-88EB-4CCB-9C5F-CFB03B2D3680}"/>
                </a:ext>
              </a:extLst>
            </p:cNvPr>
            <p:cNvSpPr/>
            <p:nvPr/>
          </p:nvSpPr>
          <p:spPr>
            <a:xfrm rot="5400000">
              <a:off x="1350005" y="1300665"/>
              <a:ext cx="328709" cy="912089"/>
            </a:xfrm>
            <a:prstGeom prst="leftBrace">
              <a:avLst>
                <a:gd name="adj1" fmla="val 3766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왼쪽 중괄호 65">
              <a:extLst>
                <a:ext uri="{FF2B5EF4-FFF2-40B4-BE49-F238E27FC236}">
                  <a16:creationId xmlns:a16="http://schemas.microsoft.com/office/drawing/2014/main" id="{9CEB4D9D-BBEB-4EDD-9696-85B66D31A5F7}"/>
                </a:ext>
              </a:extLst>
            </p:cNvPr>
            <p:cNvSpPr/>
            <p:nvPr/>
          </p:nvSpPr>
          <p:spPr>
            <a:xfrm rot="16200000" flipV="1">
              <a:off x="1360248" y="2530339"/>
              <a:ext cx="328709" cy="912089"/>
            </a:xfrm>
            <a:prstGeom prst="leftBrace">
              <a:avLst>
                <a:gd name="adj1" fmla="val 3766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678EE4B-3D5C-4657-8686-3610345FF1C5}"/>
                </a:ext>
              </a:extLst>
            </p:cNvPr>
            <p:cNvCxnSpPr>
              <a:cxnSpLocks/>
            </p:cNvCxnSpPr>
            <p:nvPr/>
          </p:nvCxnSpPr>
          <p:spPr>
            <a:xfrm>
              <a:off x="1524602" y="3159616"/>
              <a:ext cx="0" cy="2825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1BE0F60-8ACA-4BE0-9859-D068D26C86E1}"/>
                </a:ext>
              </a:extLst>
            </p:cNvPr>
            <p:cNvCxnSpPr>
              <a:cxnSpLocks/>
            </p:cNvCxnSpPr>
            <p:nvPr/>
          </p:nvCxnSpPr>
          <p:spPr>
            <a:xfrm>
              <a:off x="1505969" y="4466113"/>
              <a:ext cx="0" cy="2825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1128686A-8A11-4DC7-B3B4-0CC0BD9EB70B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59" y="5044642"/>
              <a:ext cx="0" cy="2825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6964196-2A48-415C-A0BE-1421F11A4937}"/>
                </a:ext>
              </a:extLst>
            </p:cNvPr>
            <p:cNvSpPr/>
            <p:nvPr/>
          </p:nvSpPr>
          <p:spPr>
            <a:xfrm>
              <a:off x="1403495" y="4781237"/>
              <a:ext cx="229985" cy="22998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A064AE-7E0F-4E02-A778-7B3BE1EEAE03}"/>
                </a:ext>
              </a:extLst>
            </p:cNvPr>
            <p:cNvSpPr txBox="1"/>
            <p:nvPr/>
          </p:nvSpPr>
          <p:spPr>
            <a:xfrm>
              <a:off x="89173" y="21802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입력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E4E521E-96B3-4805-B55C-32435F558B70}"/>
                </a:ext>
              </a:extLst>
            </p:cNvPr>
            <p:cNvSpPr txBox="1"/>
            <p:nvPr/>
          </p:nvSpPr>
          <p:spPr>
            <a:xfrm>
              <a:off x="89173" y="56524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출력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F737607-3587-4E7C-B114-34648C39ACA7}"/>
                </a:ext>
              </a:extLst>
            </p:cNvPr>
            <p:cNvSpPr txBox="1"/>
            <p:nvPr/>
          </p:nvSpPr>
          <p:spPr>
            <a:xfrm>
              <a:off x="4476606" y="218986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입력 특성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E53537-15B6-48DB-B9BD-F67787B35155}"/>
                </a:ext>
              </a:extLst>
            </p:cNvPr>
            <p:cNvSpPr txBox="1"/>
            <p:nvPr/>
          </p:nvSpPr>
          <p:spPr>
            <a:xfrm>
              <a:off x="4476606" y="565240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출력 특성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F7D991-FB3F-4E68-9040-145355A62CB5}"/>
                </a:ext>
              </a:extLst>
            </p:cNvPr>
            <p:cNvSpPr txBox="1"/>
            <p:nvPr/>
          </p:nvSpPr>
          <p:spPr>
            <a:xfrm>
              <a:off x="2002197" y="377228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추출된 패치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A51EED1-0FF1-43BC-8DCB-D4C0ABEB081A}"/>
                </a:ext>
              </a:extLst>
            </p:cNvPr>
            <p:cNvSpPr txBox="1"/>
            <p:nvPr/>
          </p:nvSpPr>
          <p:spPr>
            <a:xfrm>
              <a:off x="1677199" y="4717464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가중치와 </a:t>
              </a:r>
              <a:r>
                <a:rPr lang="ko-KR" altLang="en-US" dirty="0" err="1"/>
                <a:t>점곱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70EA870-AA3C-490D-B5A4-F5717414C0E9}"/>
                </a:ext>
              </a:extLst>
            </p:cNvPr>
            <p:cNvSpPr txBox="1"/>
            <p:nvPr/>
          </p:nvSpPr>
          <p:spPr>
            <a:xfrm>
              <a:off x="942353" y="1090154"/>
              <a:ext cx="11272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/>
                <a:t>크기가 </a:t>
              </a:r>
              <a:r>
                <a:rPr lang="en-US" altLang="ko-KR" sz="1500" dirty="0"/>
                <a:t>5</a:t>
              </a:r>
              <a:r>
                <a:rPr lang="ko-KR" altLang="en-US" sz="1500" dirty="0"/>
                <a:t>인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윈도우</a:t>
              </a:r>
            </a:p>
          </p:txBody>
        </p:sp>
      </p:grpSp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88F1C97A-03BD-40CB-89F7-D33FADFF85A4}"/>
              </a:ext>
            </a:extLst>
          </p:cNvPr>
          <p:cNvSpPr/>
          <p:nvPr/>
        </p:nvSpPr>
        <p:spPr>
          <a:xfrm rot="5400000">
            <a:off x="1071826" y="3474347"/>
            <a:ext cx="651396" cy="503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FBB35F-C809-4676-A1B1-18A429CA35E3}"/>
              </a:ext>
            </a:extLst>
          </p:cNvPr>
          <p:cNvSpPr txBox="1"/>
          <p:nvPr/>
        </p:nvSpPr>
        <p:spPr>
          <a:xfrm>
            <a:off x="687678" y="2801281"/>
            <a:ext cx="1576072" cy="494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393939"/>
                </a:solidFill>
                <a:latin typeface="+mn-ea"/>
              </a:rPr>
              <a:t>1D </a:t>
            </a:r>
            <a:r>
              <a:rPr lang="ko-KR" altLang="en-US" sz="2000" b="1" spc="-150" dirty="0">
                <a:solidFill>
                  <a:srgbClr val="393939"/>
                </a:solidFill>
                <a:latin typeface="+mn-ea"/>
              </a:rPr>
              <a:t>패치 추출</a:t>
            </a:r>
            <a:endParaRPr lang="en-US" altLang="ko-KR" sz="2000" b="1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F42E7F3-AC8C-40EE-A16E-18B9B9C4FD2A}"/>
              </a:ext>
            </a:extLst>
          </p:cNvPr>
          <p:cNvSpPr txBox="1"/>
          <p:nvPr/>
        </p:nvSpPr>
        <p:spPr>
          <a:xfrm>
            <a:off x="576662" y="4093269"/>
            <a:ext cx="1813317" cy="494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393939"/>
                </a:solidFill>
                <a:latin typeface="+mn-ea"/>
              </a:rPr>
              <a:t>1D </a:t>
            </a:r>
            <a:r>
              <a:rPr lang="ko-KR" altLang="en-US" sz="2000" b="1" spc="-15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ko-KR" altLang="en-US" sz="2000" b="1" spc="-150" dirty="0">
                <a:solidFill>
                  <a:srgbClr val="393939"/>
                </a:solidFill>
                <a:latin typeface="+mn-ea"/>
              </a:rPr>
              <a:t> 적용</a:t>
            </a:r>
            <a:endParaRPr lang="en-US" altLang="ko-KR" sz="2000" b="1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63C0468-C255-4CD2-9D26-3BA435CC3283}"/>
              </a:ext>
            </a:extLst>
          </p:cNvPr>
          <p:cNvSpPr txBox="1"/>
          <p:nvPr/>
        </p:nvSpPr>
        <p:spPr>
          <a:xfrm>
            <a:off x="9328866" y="3119747"/>
            <a:ext cx="20794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지역 패턴 인식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이동 불변성 제공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635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630471" y="3094325"/>
            <a:ext cx="53174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bg1"/>
                </a:solidFill>
              </a:rPr>
              <a:t>시퀀스 데이터를 </a:t>
            </a:r>
            <a:r>
              <a:rPr lang="ko-KR" altLang="en-US" sz="3300" spc="-300">
                <a:solidFill>
                  <a:schemeClr val="bg1"/>
                </a:solidFill>
              </a:rPr>
              <a:t>위한 </a:t>
            </a:r>
            <a:r>
              <a:rPr lang="en-US" altLang="ko-KR" sz="3300" spc="-300" dirty="0">
                <a:solidFill>
                  <a:schemeClr val="bg1"/>
                </a:solidFill>
              </a:rPr>
              <a:t>1D</a:t>
            </a:r>
            <a:r>
              <a:rPr lang="ko-KR" altLang="en-US" sz="3300" spc="-300" dirty="0">
                <a:solidFill>
                  <a:schemeClr val="bg1"/>
                </a:solidFill>
              </a:rPr>
              <a:t> </a:t>
            </a:r>
            <a:r>
              <a:rPr lang="ko-KR" altLang="en-US" sz="3300" spc="-300" dirty="0" err="1">
                <a:solidFill>
                  <a:schemeClr val="bg1"/>
                </a:solidFill>
              </a:rPr>
              <a:t>풀링</a:t>
            </a:r>
            <a:endParaRPr lang="ko-KR" altLang="en-US" sz="33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6123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42043" y="2823130"/>
            <a:ext cx="58326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6431" y="4011850"/>
            <a:ext cx="5788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9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43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시퀀스 데이터를 위한 </a:t>
            </a:r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풀링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08CFF1-EEA1-4D28-9DA2-8693CCB4C046}"/>
              </a:ext>
            </a:extLst>
          </p:cNvPr>
          <p:cNvGrpSpPr/>
          <p:nvPr/>
        </p:nvGrpSpPr>
        <p:grpSpPr>
          <a:xfrm>
            <a:off x="2427702" y="1469393"/>
            <a:ext cx="6739341" cy="3919213"/>
            <a:chOff x="687678" y="1509293"/>
            <a:chExt cx="6739341" cy="3919213"/>
          </a:xfrm>
        </p:grpSpPr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3B63A8DF-A5DE-4B82-A88D-07742711725F}"/>
                </a:ext>
              </a:extLst>
            </p:cNvPr>
            <p:cNvSpPr/>
            <p:nvPr/>
          </p:nvSpPr>
          <p:spPr>
            <a:xfrm rot="5400000">
              <a:off x="1071826" y="3474347"/>
              <a:ext cx="651396" cy="503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EA3176-F216-4896-8A82-FBD5EA6711C1}"/>
                </a:ext>
              </a:extLst>
            </p:cNvPr>
            <p:cNvSpPr txBox="1"/>
            <p:nvPr/>
          </p:nvSpPr>
          <p:spPr>
            <a:xfrm>
              <a:off x="687678" y="2829108"/>
              <a:ext cx="1576072" cy="49449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solidFill>
                    <a:srgbClr val="393939"/>
                  </a:solidFill>
                  <a:latin typeface="+mn-ea"/>
                </a:rPr>
                <a:t>1D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n-ea"/>
                </a:rPr>
                <a:t>패치 추출</a:t>
              </a:r>
              <a:endParaRPr lang="en-US" altLang="ko-KR" sz="2000" spc="-15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C64F98-0470-4050-8050-F26038AF7F8A}"/>
                </a:ext>
              </a:extLst>
            </p:cNvPr>
            <p:cNvSpPr txBox="1"/>
            <p:nvPr/>
          </p:nvSpPr>
          <p:spPr>
            <a:xfrm>
              <a:off x="795435" y="4121096"/>
              <a:ext cx="1204176" cy="49449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150">
                  <a:solidFill>
                    <a:srgbClr val="393939"/>
                  </a:solidFill>
                  <a:latin typeface="+mn-ea"/>
                </a:rPr>
                <a:t>풀링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n-ea"/>
                </a:rPr>
                <a:t> 출력</a:t>
              </a:r>
              <a:endParaRPr lang="en-US" altLang="ko-KR" sz="2000" spc="-15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62B957-13EC-4E4E-AE1D-707170558438}"/>
                </a:ext>
              </a:extLst>
            </p:cNvPr>
            <p:cNvSpPr txBox="1"/>
            <p:nvPr/>
          </p:nvSpPr>
          <p:spPr>
            <a:xfrm>
              <a:off x="1067946" y="1509293"/>
              <a:ext cx="659155" cy="49449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150">
                  <a:solidFill>
                    <a:srgbClr val="393939"/>
                  </a:solidFill>
                  <a:latin typeface="+mn-ea"/>
                </a:rPr>
                <a:t>입력</a:t>
              </a:r>
              <a:endParaRPr lang="en-US" altLang="ko-KR" sz="2000" spc="-15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EEC11DDF-1D8F-4705-A281-F6FB8DF12349}"/>
                </a:ext>
              </a:extLst>
            </p:cNvPr>
            <p:cNvSpPr/>
            <p:nvPr/>
          </p:nvSpPr>
          <p:spPr>
            <a:xfrm rot="5400000">
              <a:off x="1071826" y="2184603"/>
              <a:ext cx="651396" cy="503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D6B8BD2F-3018-42B4-99D9-A918623DF47E}"/>
                </a:ext>
              </a:extLst>
            </p:cNvPr>
            <p:cNvSpPr/>
            <p:nvPr/>
          </p:nvSpPr>
          <p:spPr>
            <a:xfrm>
              <a:off x="3493794" y="3335238"/>
              <a:ext cx="2063625" cy="508958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맥스 </a:t>
              </a:r>
              <a:r>
                <a:rPr lang="ko-KR" altLang="en-US" dirty="0" err="1">
                  <a:solidFill>
                    <a:schemeClr val="tx1"/>
                  </a:solidFill>
                </a:rPr>
                <a:t>풀링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FA2F793-ECAB-4A6A-9A8D-9EA9F6AF0CE8}"/>
                </a:ext>
              </a:extLst>
            </p:cNvPr>
            <p:cNvSpPr/>
            <p:nvPr/>
          </p:nvSpPr>
          <p:spPr>
            <a:xfrm>
              <a:off x="3493794" y="4919548"/>
              <a:ext cx="2063625" cy="50895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평균 </a:t>
              </a:r>
              <a:r>
                <a:rPr lang="ko-KR" altLang="en-US" dirty="0" err="1">
                  <a:solidFill>
                    <a:schemeClr val="tx1"/>
                  </a:solidFill>
                </a:rPr>
                <a:t>풀링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BE5054D-DCA6-4661-89BA-5055729F8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9611" y="4368430"/>
              <a:ext cx="728249" cy="799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3ABAFFF-4866-4BC3-99DE-9DE55D3D5270}"/>
                </a:ext>
              </a:extLst>
            </p:cNvPr>
            <p:cNvCxnSpPr>
              <a:cxnSpLocks/>
            </p:cNvCxnSpPr>
            <p:nvPr/>
          </p:nvCxnSpPr>
          <p:spPr>
            <a:xfrm>
              <a:off x="2727860" y="3589717"/>
              <a:ext cx="0" cy="16147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553C7AF-D6D7-45E8-A980-8C9FB2A1F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10" y="3589717"/>
              <a:ext cx="793605" cy="8312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E990393-1155-4CED-82DA-914ABCFCA95B}"/>
                </a:ext>
              </a:extLst>
            </p:cNvPr>
            <p:cNvCxnSpPr>
              <a:cxnSpLocks/>
            </p:cNvCxnSpPr>
            <p:nvPr/>
          </p:nvCxnSpPr>
          <p:spPr>
            <a:xfrm>
              <a:off x="2727860" y="5164074"/>
              <a:ext cx="765933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1DE0F908-8603-4CBB-AAA5-8BDA8FB6CBEF}"/>
                </a:ext>
              </a:extLst>
            </p:cNvPr>
            <p:cNvSpPr/>
            <p:nvPr/>
          </p:nvSpPr>
          <p:spPr>
            <a:xfrm>
              <a:off x="5760324" y="3512984"/>
              <a:ext cx="361530" cy="170711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15D5D97-F40A-4043-A047-ED6D8BB09DE2}"/>
                </a:ext>
              </a:extLst>
            </p:cNvPr>
            <p:cNvSpPr txBox="1"/>
            <p:nvPr/>
          </p:nvSpPr>
          <p:spPr>
            <a:xfrm>
              <a:off x="6121854" y="3323602"/>
              <a:ext cx="1305165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최댓값 출력</a:t>
              </a:r>
              <a:endParaRPr lang="en-US" altLang="ko-KR" spc="-150" dirty="0">
                <a:solidFill>
                  <a:srgbClr val="393939"/>
                </a:solidFill>
                <a:latin typeface="+mn-ea"/>
              </a:endParaRPr>
            </a:p>
          </p:txBody>
        </p:sp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A9152C4B-E8D8-49FA-8E9D-9D1C16E59982}"/>
                </a:ext>
              </a:extLst>
            </p:cNvPr>
            <p:cNvSpPr/>
            <p:nvPr/>
          </p:nvSpPr>
          <p:spPr>
            <a:xfrm>
              <a:off x="5760324" y="5126310"/>
              <a:ext cx="361530" cy="170711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8F0ED7-DA46-4A3B-A33F-2DEDECFAFA26}"/>
                </a:ext>
              </a:extLst>
            </p:cNvPr>
            <p:cNvSpPr txBox="1"/>
            <p:nvPr/>
          </p:nvSpPr>
          <p:spPr>
            <a:xfrm>
              <a:off x="6121854" y="4936928"/>
              <a:ext cx="1305165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solidFill>
                    <a:srgbClr val="393939"/>
                  </a:solidFill>
                  <a:latin typeface="+mn-ea"/>
                </a:rPr>
                <a:t>평균값 출력</a:t>
              </a:r>
              <a:endParaRPr lang="en-US" altLang="ko-KR" spc="-150" dirty="0">
                <a:solidFill>
                  <a:srgbClr val="393939"/>
                </a:solidFill>
                <a:latin typeface="+mn-ea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BA8C9C-CE15-48D6-BE9F-74EAA99331E1}"/>
              </a:ext>
            </a:extLst>
          </p:cNvPr>
          <p:cNvSpPr/>
          <p:nvPr/>
        </p:nvSpPr>
        <p:spPr>
          <a:xfrm>
            <a:off x="2355668" y="6067834"/>
            <a:ext cx="7161067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1D 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입력의 길이를 줄이기 위해 사용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5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7C27E5-AB9F-44DB-988D-801D6155FD02}"/>
              </a:ext>
            </a:extLst>
          </p:cNvPr>
          <p:cNvGrpSpPr/>
          <p:nvPr/>
        </p:nvGrpSpPr>
        <p:grpSpPr>
          <a:xfrm>
            <a:off x="3932351" y="1940443"/>
            <a:ext cx="4520260" cy="3817310"/>
            <a:chOff x="1057291" y="1594350"/>
            <a:chExt cx="1796938" cy="306114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9F745A-5E7A-4618-812C-84BF7CBB40E9}"/>
                </a:ext>
              </a:extLst>
            </p:cNvPr>
            <p:cNvGrpSpPr/>
            <p:nvPr/>
          </p:nvGrpSpPr>
          <p:grpSpPr>
            <a:xfrm>
              <a:off x="1057291" y="1594350"/>
              <a:ext cx="502911" cy="3061141"/>
              <a:chOff x="2886091" y="1469393"/>
              <a:chExt cx="502911" cy="3061141"/>
            </a:xfrm>
          </p:grpSpPr>
          <p:sp>
            <p:nvSpPr>
              <p:cNvPr id="67" name="화살표: 오른쪽 66">
                <a:extLst>
                  <a:ext uri="{FF2B5EF4-FFF2-40B4-BE49-F238E27FC236}">
                    <a16:creationId xmlns:a16="http://schemas.microsoft.com/office/drawing/2014/main" id="{3B63A8DF-A5DE-4B82-A88D-07742711725F}"/>
                  </a:ext>
                </a:extLst>
              </p:cNvPr>
              <p:cNvSpPr/>
              <p:nvPr/>
            </p:nvSpPr>
            <p:spPr>
              <a:xfrm rot="5400000">
                <a:off x="2806214" y="3604795"/>
                <a:ext cx="651396" cy="1623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EA3176-F216-4896-8A82-FBD5EA6711C1}"/>
                  </a:ext>
                </a:extLst>
              </p:cNvPr>
              <p:cNvSpPr txBox="1"/>
              <p:nvPr/>
            </p:nvSpPr>
            <p:spPr>
              <a:xfrm>
                <a:off x="2886091" y="2761381"/>
                <a:ext cx="502911" cy="47716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500" b="1" spc="-150" dirty="0">
                    <a:solidFill>
                      <a:srgbClr val="393939"/>
                    </a:solidFill>
                    <a:latin typeface="+mn-ea"/>
                  </a:rPr>
                  <a:t>Conv1D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BC64F98-0470-4050-8050-F26038AF7F8A}"/>
                  </a:ext>
                </a:extLst>
              </p:cNvPr>
              <p:cNvSpPr txBox="1"/>
              <p:nvPr/>
            </p:nvSpPr>
            <p:spPr>
              <a:xfrm>
                <a:off x="2981039" y="4053369"/>
                <a:ext cx="313013" cy="47716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500" spc="-150" dirty="0">
                    <a:solidFill>
                      <a:srgbClr val="393939"/>
                    </a:solidFill>
                    <a:latin typeface="+mn-ea"/>
                  </a:rPr>
                  <a:t>출력</a:t>
                </a:r>
                <a:endParaRPr lang="en-US" altLang="ko-KR" sz="2500" spc="-150" dirty="0">
                  <a:solidFill>
                    <a:srgbClr val="393939"/>
                  </a:solidFill>
                  <a:latin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862B957-13EC-4E4E-AE1D-707170558438}"/>
                  </a:ext>
                </a:extLst>
              </p:cNvPr>
              <p:cNvSpPr txBox="1"/>
              <p:nvPr/>
            </p:nvSpPr>
            <p:spPr>
              <a:xfrm>
                <a:off x="2981039" y="1469393"/>
                <a:ext cx="313013" cy="47716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500" spc="-150">
                    <a:solidFill>
                      <a:srgbClr val="393939"/>
                    </a:solidFill>
                    <a:latin typeface="+mn-ea"/>
                  </a:rPr>
                  <a:t>입력</a:t>
                </a:r>
                <a:endParaRPr lang="en-US" altLang="ko-KR" sz="2500" spc="-150" dirty="0">
                  <a:solidFill>
                    <a:srgbClr val="393939"/>
                  </a:solidFill>
                  <a:latin typeface="+mn-ea"/>
                </a:endParaRP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EEC11DDF-1D8F-4705-A281-F6FB8DF12349}"/>
                  </a:ext>
                </a:extLst>
              </p:cNvPr>
              <p:cNvSpPr/>
              <p:nvPr/>
            </p:nvSpPr>
            <p:spPr>
              <a:xfrm rot="5400000">
                <a:off x="2806214" y="2315051"/>
                <a:ext cx="651396" cy="1623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1DE0F908-8603-4CBB-AAA5-8BDA8FB6CBEF}"/>
                </a:ext>
              </a:extLst>
            </p:cNvPr>
            <p:cNvSpPr/>
            <p:nvPr/>
          </p:nvSpPr>
          <p:spPr>
            <a:xfrm>
              <a:off x="1560202" y="1748296"/>
              <a:ext cx="214094" cy="16927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15D5D97-F40A-4043-A047-ED6D8BB09DE2}"/>
                </a:ext>
              </a:extLst>
            </p:cNvPr>
            <p:cNvSpPr txBox="1"/>
            <p:nvPr/>
          </p:nvSpPr>
          <p:spPr>
            <a:xfrm>
              <a:off x="1607234" y="1594350"/>
              <a:ext cx="1246995" cy="364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spc="-150" dirty="0">
                  <a:solidFill>
                    <a:srgbClr val="393939"/>
                  </a:solidFill>
                  <a:latin typeface="+mn-ea"/>
                </a:rPr>
                <a:t>(samples, time, features)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D245E7C-EC76-4AAB-A26D-EFBB73A800E1}"/>
                </a:ext>
              </a:extLst>
            </p:cNvPr>
            <p:cNvCxnSpPr>
              <a:cxnSpLocks/>
            </p:cNvCxnSpPr>
            <p:nvPr/>
          </p:nvCxnSpPr>
          <p:spPr>
            <a:xfrm>
              <a:off x="2142160" y="1917568"/>
              <a:ext cx="1949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4A20D-74C8-49C7-AAAC-DE539AEFC508}"/>
              </a:ext>
            </a:extLst>
          </p:cNvPr>
          <p:cNvSpPr/>
          <p:nvPr/>
        </p:nvSpPr>
        <p:spPr>
          <a:xfrm>
            <a:off x="6015964" y="2607933"/>
            <a:ext cx="1870103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sym typeface="Wingdings" panose="05000000000000000000" pitchFamily="2" charset="2"/>
              </a:rPr>
              <a:t>합성곱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윈도우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DEB3984-9F9B-4FAE-9E8F-E91CCA02BEB1}"/>
              </a:ext>
            </a:extLst>
          </p:cNvPr>
          <p:cNvSpPr/>
          <p:nvPr/>
        </p:nvSpPr>
        <p:spPr>
          <a:xfrm rot="5400000">
            <a:off x="6842879" y="2450223"/>
            <a:ext cx="180763" cy="887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4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1F7DE-2745-45E9-84F7-A9B922ADEC15}"/>
              </a:ext>
            </a:extLst>
          </p:cNvPr>
          <p:cNvSpPr txBox="1"/>
          <p:nvPr/>
        </p:nvSpPr>
        <p:spPr>
          <a:xfrm flipH="1">
            <a:off x="132079" y="1178876"/>
            <a:ext cx="651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IMDB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데이터에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1D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컨브넷을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훈련하고 평가하기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2328B-2CD4-453A-A1C6-F44326CBD7D4}"/>
              </a:ext>
            </a:extLst>
          </p:cNvPr>
          <p:cNvSpPr txBox="1"/>
          <p:nvPr/>
        </p:nvSpPr>
        <p:spPr>
          <a:xfrm>
            <a:off x="875104" y="676096"/>
            <a:ext cx="2794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1D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컨브넷을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IMDB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감성 분류 문제에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051EC-C311-43E0-B8C7-B352E5D2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25" y="1680902"/>
            <a:ext cx="5439534" cy="4229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4ED53D-8C54-4561-AE34-6FDF2AD6D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007" y="1773804"/>
            <a:ext cx="2941106" cy="383317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D516B1-968D-4B5B-8849-C43B27677FBC}"/>
              </a:ext>
            </a:extLst>
          </p:cNvPr>
          <p:cNvCxnSpPr>
            <a:cxnSpLocks/>
          </p:cNvCxnSpPr>
          <p:nvPr/>
        </p:nvCxnSpPr>
        <p:spPr>
          <a:xfrm>
            <a:off x="4434392" y="3119258"/>
            <a:ext cx="5548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94B73D-27C7-4087-B39A-0D607D1A40CA}"/>
              </a:ext>
            </a:extLst>
          </p:cNvPr>
          <p:cNvCxnSpPr>
            <a:cxnSpLocks/>
          </p:cNvCxnSpPr>
          <p:nvPr/>
        </p:nvCxnSpPr>
        <p:spPr>
          <a:xfrm>
            <a:off x="4434392" y="3493600"/>
            <a:ext cx="5548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891F66-2C47-4AC0-884C-E20FA98BD17B}"/>
              </a:ext>
            </a:extLst>
          </p:cNvPr>
          <p:cNvCxnSpPr>
            <a:cxnSpLocks/>
          </p:cNvCxnSpPr>
          <p:nvPr/>
        </p:nvCxnSpPr>
        <p:spPr>
          <a:xfrm>
            <a:off x="4434392" y="3299771"/>
            <a:ext cx="9987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94C5BE-25F2-4997-BE1A-6021AB38C11B}"/>
              </a:ext>
            </a:extLst>
          </p:cNvPr>
          <p:cNvCxnSpPr>
            <a:cxnSpLocks/>
          </p:cNvCxnSpPr>
          <p:nvPr/>
        </p:nvCxnSpPr>
        <p:spPr>
          <a:xfrm>
            <a:off x="4434392" y="3690389"/>
            <a:ext cx="1460381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9DB55E-8C95-4B17-BAD9-88100763F0FB}"/>
              </a:ext>
            </a:extLst>
          </p:cNvPr>
          <p:cNvCxnSpPr>
            <a:cxnSpLocks/>
          </p:cNvCxnSpPr>
          <p:nvPr/>
        </p:nvCxnSpPr>
        <p:spPr>
          <a:xfrm>
            <a:off x="4434392" y="3887177"/>
            <a:ext cx="67026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D935DB-242C-4FDE-A9E8-3311A00BFC16}"/>
              </a:ext>
            </a:extLst>
          </p:cNvPr>
          <p:cNvSpPr txBox="1"/>
          <p:nvPr/>
        </p:nvSpPr>
        <p:spPr>
          <a:xfrm>
            <a:off x="308462" y="3833804"/>
            <a:ext cx="1367682" cy="4542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전역 </a:t>
            </a:r>
            <a:r>
              <a:rPr lang="ko-KR" altLang="en-US" spc="-150" dirty="0" err="1">
                <a:solidFill>
                  <a:srgbClr val="393939"/>
                </a:solidFill>
                <a:latin typeface="+mn-ea"/>
              </a:rPr>
              <a:t>풀링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층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391BA-FFA4-4CFD-963E-6609EE10448A}"/>
              </a:ext>
            </a:extLst>
          </p:cNvPr>
          <p:cNvSpPr txBox="1"/>
          <p:nvPr/>
        </p:nvSpPr>
        <p:spPr>
          <a:xfrm>
            <a:off x="1049547" y="4519341"/>
            <a:ext cx="1116011" cy="494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>
                <a:solidFill>
                  <a:srgbClr val="393939"/>
                </a:solidFill>
                <a:latin typeface="+mn-ea"/>
              </a:rPr>
              <a:t>Dense </a:t>
            </a:r>
            <a:r>
              <a:rPr lang="ko-KR" altLang="en-US" sz="2000" spc="-150" dirty="0">
                <a:solidFill>
                  <a:srgbClr val="393939"/>
                </a:solidFill>
                <a:latin typeface="+mn-ea"/>
              </a:rPr>
              <a:t>층</a:t>
            </a:r>
            <a:endParaRPr lang="en-US" altLang="ko-KR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42395-9702-42E7-8E66-5BECF6AF5EFF}"/>
              </a:ext>
            </a:extLst>
          </p:cNvPr>
          <p:cNvSpPr txBox="1"/>
          <p:nvPr/>
        </p:nvSpPr>
        <p:spPr>
          <a:xfrm>
            <a:off x="1056888" y="2471248"/>
            <a:ext cx="1024639" cy="494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393939"/>
                </a:solidFill>
                <a:latin typeface="+mn-ea"/>
              </a:rPr>
              <a:t>Conv1D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59DB33-7A8F-4713-9FF3-73B503A45B7A}"/>
              </a:ext>
            </a:extLst>
          </p:cNvPr>
          <p:cNvSpPr txBox="1"/>
          <p:nvPr/>
        </p:nvSpPr>
        <p:spPr>
          <a:xfrm>
            <a:off x="686903" y="3115640"/>
            <a:ext cx="1740669" cy="494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393939"/>
                </a:solidFill>
                <a:latin typeface="+mn-ea"/>
              </a:rPr>
              <a:t>MaxPooling1D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400530-DEDB-4F0E-B62F-EBB4B2A29E4E}"/>
              </a:ext>
            </a:extLst>
          </p:cNvPr>
          <p:cNvSpPr txBox="1"/>
          <p:nvPr/>
        </p:nvSpPr>
        <p:spPr>
          <a:xfrm>
            <a:off x="1730488" y="3833804"/>
            <a:ext cx="1030731" cy="4542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Flatten 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층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A1887F-58F4-4FBD-B72F-09A0C9E99AD8}"/>
              </a:ext>
            </a:extLst>
          </p:cNvPr>
          <p:cNvSpPr/>
          <p:nvPr/>
        </p:nvSpPr>
        <p:spPr>
          <a:xfrm>
            <a:off x="166415" y="6210341"/>
            <a:ext cx="5266720" cy="4165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1D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컨브넷에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큰 </a:t>
            </a:r>
            <a:r>
              <a:rPr lang="ko-KR" altLang="en-US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합성곱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윈도우 사용 가능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883034" y="2846150"/>
            <a:ext cx="4849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spc="-300" dirty="0">
                <a:solidFill>
                  <a:schemeClr val="bg1"/>
                </a:solidFill>
              </a:rPr>
              <a:t>CNN 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RNN</a:t>
            </a:r>
            <a:r>
              <a:rPr lang="ko-KR" altLang="en-US" sz="3600" spc="-300" dirty="0">
                <a:solidFill>
                  <a:schemeClr val="bg1"/>
                </a:solidFill>
              </a:rPr>
              <a:t>을 연결하여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긴 시퀀스를 처리하기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56123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42043" y="2823130"/>
            <a:ext cx="58326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6431" y="4011850"/>
            <a:ext cx="57882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15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90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RNN</a:t>
            </a:r>
            <a:r>
              <a:rPr lang="ko-KR" altLang="en-US" sz="3600" spc="-300" dirty="0">
                <a:solidFill>
                  <a:schemeClr val="bg1"/>
                </a:solidFill>
              </a:rPr>
              <a:t>을 연결하여 긴 시퀀스를 처리하기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82745-D795-414C-9948-A136E707E932}"/>
              </a:ext>
            </a:extLst>
          </p:cNvPr>
          <p:cNvSpPr txBox="1"/>
          <p:nvPr/>
        </p:nvSpPr>
        <p:spPr>
          <a:xfrm flipH="1">
            <a:off x="132079" y="1178876"/>
            <a:ext cx="651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예나 데이터에서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1D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컨브넷을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훈련하고 평가하기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BE6EB9-F5F6-40C5-8648-D0509C40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4" y="2443341"/>
            <a:ext cx="5239481" cy="404869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86F399-2FFA-44A6-B5D7-72D4872A74E1}"/>
              </a:ext>
            </a:extLst>
          </p:cNvPr>
          <p:cNvSpPr/>
          <p:nvPr/>
        </p:nvSpPr>
        <p:spPr>
          <a:xfrm>
            <a:off x="132079" y="1733035"/>
            <a:ext cx="2575610" cy="3275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solidFill>
                  <a:schemeClr val="tx1"/>
                </a:solidFill>
                <a:sym typeface="Wingdings" panose="05000000000000000000" pitchFamily="2" charset="2"/>
              </a:rPr>
              <a:t>순서를 감지해야 좋은 예측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18123B5-BD35-4694-B637-380075E460B2}"/>
              </a:ext>
            </a:extLst>
          </p:cNvPr>
          <p:cNvSpPr/>
          <p:nvPr/>
        </p:nvSpPr>
        <p:spPr>
          <a:xfrm rot="5400000">
            <a:off x="829110" y="1575324"/>
            <a:ext cx="180763" cy="8877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034962B-C2FE-4029-A5F7-11E818916A65}"/>
              </a:ext>
            </a:extLst>
          </p:cNvPr>
          <p:cNvCxnSpPr>
            <a:cxnSpLocks/>
          </p:cNvCxnSpPr>
          <p:nvPr/>
        </p:nvCxnSpPr>
        <p:spPr>
          <a:xfrm>
            <a:off x="175680" y="1529330"/>
            <a:ext cx="1360157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0C1BB8-4C2B-4D28-8798-39306D861865}"/>
              </a:ext>
            </a:extLst>
          </p:cNvPr>
          <p:cNvGrpSpPr/>
          <p:nvPr/>
        </p:nvGrpSpPr>
        <p:grpSpPr>
          <a:xfrm>
            <a:off x="6692975" y="1178876"/>
            <a:ext cx="5048955" cy="3381847"/>
            <a:chOff x="6649374" y="2666194"/>
            <a:chExt cx="5048955" cy="338184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5D7308-F14E-4CB1-AD0A-A6F77F58B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9374" y="2666194"/>
              <a:ext cx="5048955" cy="3381847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AB5360-7BE3-426C-8CDE-B9D99350AA32}"/>
                </a:ext>
              </a:extLst>
            </p:cNvPr>
            <p:cNvSpPr/>
            <p:nvPr/>
          </p:nvSpPr>
          <p:spPr>
            <a:xfrm>
              <a:off x="10440140" y="2867488"/>
              <a:ext cx="1083466" cy="9232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238220-567E-40CE-85A7-A894075D5A2B}"/>
              </a:ext>
            </a:extLst>
          </p:cNvPr>
          <p:cNvSpPr txBox="1"/>
          <p:nvPr/>
        </p:nvSpPr>
        <p:spPr>
          <a:xfrm>
            <a:off x="6714844" y="4560723"/>
            <a:ext cx="508023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rgbClr val="393939"/>
                </a:solidFill>
                <a:latin typeface="+mn-ea"/>
              </a:rPr>
              <a:t>컨브넷이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입력 시계열에 있는 패턴을 보고 패턴의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시간 축의 위치를 고려하지 않았기 때문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0C2E02-177C-4C5B-9417-8BC57B16B755}"/>
              </a:ext>
            </a:extLst>
          </p:cNvPr>
          <p:cNvSpPr/>
          <p:nvPr/>
        </p:nvSpPr>
        <p:spPr>
          <a:xfrm>
            <a:off x="6584092" y="5477830"/>
            <a:ext cx="5266720" cy="416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IMDB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데이터에서는 문제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1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90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r>
              <a:rPr lang="ko-KR" altLang="en-US" sz="3600" spc="-300" dirty="0">
                <a:solidFill>
                  <a:schemeClr val="bg1"/>
                </a:solidFill>
              </a:rPr>
              <a:t>과 </a:t>
            </a:r>
            <a:r>
              <a:rPr lang="en-US" altLang="ko-KR" sz="3600" spc="-300" dirty="0">
                <a:solidFill>
                  <a:schemeClr val="bg1"/>
                </a:solidFill>
              </a:rPr>
              <a:t>RNN</a:t>
            </a:r>
            <a:r>
              <a:rPr lang="ko-KR" altLang="en-US" sz="3600" spc="-300" dirty="0">
                <a:solidFill>
                  <a:schemeClr val="bg1"/>
                </a:solidFill>
              </a:rPr>
              <a:t>을 연결하여 긴 시퀀스를 처리하기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4934FA-3DC7-488C-89F0-0C7B1A187633}"/>
              </a:ext>
            </a:extLst>
          </p:cNvPr>
          <p:cNvGrpSpPr/>
          <p:nvPr/>
        </p:nvGrpSpPr>
        <p:grpSpPr>
          <a:xfrm>
            <a:off x="6752120" y="1959160"/>
            <a:ext cx="3656279" cy="4392322"/>
            <a:chOff x="875104" y="1369286"/>
            <a:chExt cx="3656279" cy="439232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39466AC-49A0-424F-8EE9-7F85256A9503}"/>
                </a:ext>
              </a:extLst>
            </p:cNvPr>
            <p:cNvSpPr/>
            <p:nvPr/>
          </p:nvSpPr>
          <p:spPr>
            <a:xfrm>
              <a:off x="1431828" y="1682740"/>
              <a:ext cx="1873188" cy="7812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RNN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A55D53-F681-4E13-946F-50CD71B49F75}"/>
                </a:ext>
              </a:extLst>
            </p:cNvPr>
            <p:cNvSpPr/>
            <p:nvPr/>
          </p:nvSpPr>
          <p:spPr>
            <a:xfrm>
              <a:off x="1431828" y="4089428"/>
              <a:ext cx="1873188" cy="781235"/>
            </a:xfrm>
            <a:prstGeom prst="ellipse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1D CNN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78D8A9-1DAA-49A6-9C36-E319574CE455}"/>
                </a:ext>
              </a:extLst>
            </p:cNvPr>
            <p:cNvSpPr/>
            <p:nvPr/>
          </p:nvSpPr>
          <p:spPr>
            <a:xfrm>
              <a:off x="1609381" y="3035324"/>
              <a:ext cx="1526960" cy="482756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짧은 시퀀스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A83384-CC27-4FF9-A117-02B280B84BBB}"/>
                </a:ext>
              </a:extLst>
            </p:cNvPr>
            <p:cNvSpPr/>
            <p:nvPr/>
          </p:nvSpPr>
          <p:spPr>
            <a:xfrm>
              <a:off x="875104" y="5442012"/>
              <a:ext cx="3149004" cy="3195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긴 시퀀스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4176D88-88D3-4DFC-A59D-ABC82C80ECDD}"/>
                </a:ext>
              </a:extLst>
            </p:cNvPr>
            <p:cNvCxnSpPr>
              <a:cxnSpLocks/>
            </p:cNvCxnSpPr>
            <p:nvPr/>
          </p:nvCxnSpPr>
          <p:spPr>
            <a:xfrm>
              <a:off x="3304765" y="2946422"/>
              <a:ext cx="0" cy="58053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F4C60F-F338-42AE-B7DB-D14C5916A7E1}"/>
                </a:ext>
              </a:extLst>
            </p:cNvPr>
            <p:cNvSpPr txBox="1"/>
            <p:nvPr/>
          </p:nvSpPr>
          <p:spPr>
            <a:xfrm>
              <a:off x="3304765" y="3059668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CNN</a:t>
              </a:r>
              <a:r>
                <a:rPr lang="ko-KR" altLang="en-US" dirty="0"/>
                <a:t> 특성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6857003-36FF-4314-8E2F-001C91DAE441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 flipV="1">
              <a:off x="2368422" y="4870663"/>
              <a:ext cx="0" cy="56247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6E6D8F9-FDA9-44BC-B98B-92CE85044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8422" y="3519670"/>
              <a:ext cx="0" cy="56975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C66BA12-122D-4C7C-B43B-74427A1C2EB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2372861" y="2488318"/>
              <a:ext cx="1324" cy="54700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D6AB146-5E21-4206-AC80-225F6F2FC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098" y="1369286"/>
              <a:ext cx="0" cy="33628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DC9E94-4693-461E-86BA-7FC459738453}"/>
              </a:ext>
            </a:extLst>
          </p:cNvPr>
          <p:cNvSpPr txBox="1"/>
          <p:nvPr/>
        </p:nvSpPr>
        <p:spPr>
          <a:xfrm flipH="1">
            <a:off x="4961530" y="1318005"/>
            <a:ext cx="651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긴 시퀀스를 처리하기 위해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1D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컨브넷과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RNN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결합하기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31DE04-1F4B-497A-8644-E3DD353EEC4F}"/>
              </a:ext>
            </a:extLst>
          </p:cNvPr>
          <p:cNvSpPr/>
          <p:nvPr/>
        </p:nvSpPr>
        <p:spPr>
          <a:xfrm>
            <a:off x="1098570" y="2809140"/>
            <a:ext cx="3686494" cy="1870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1D </a:t>
            </a:r>
            <a:r>
              <a:rPr lang="ko-KR" altLang="en-US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컨브넷을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RNN 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이전에 </a:t>
            </a:r>
            <a:r>
              <a:rPr lang="ko-KR" altLang="en-US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전처리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단계로 사용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RNN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으로 처리하기에는 너무 긴 시퀀스를 다룰 때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2352</Words>
  <Application>Microsoft Macintosh PowerPoint</Application>
  <PresentationFormat>와이드스크린</PresentationFormat>
  <Paragraphs>635</Paragraphs>
  <Slides>102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나눔스퀘어 ExtraBold</vt:lpstr>
      <vt:lpstr>나눔스퀘어 Light</vt:lpstr>
      <vt:lpstr>맑은 고딕</vt:lpstr>
      <vt:lpstr>Arial</vt:lpstr>
      <vt:lpstr>Arial Nova Light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leejin</cp:lastModifiedBy>
  <cp:revision>17</cp:revision>
  <dcterms:created xsi:type="dcterms:W3CDTF">2020-09-07T02:34:06Z</dcterms:created>
  <dcterms:modified xsi:type="dcterms:W3CDTF">2022-01-26T11:51:08Z</dcterms:modified>
</cp:coreProperties>
</file>